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23"/>
  </p:notesMasterIdLst>
  <p:sldIdLst>
    <p:sldId id="353" r:id="rId2"/>
    <p:sldId id="426" r:id="rId3"/>
    <p:sldId id="470" r:id="rId4"/>
    <p:sldId id="421" r:id="rId5"/>
    <p:sldId id="427" r:id="rId6"/>
    <p:sldId id="459" r:id="rId7"/>
    <p:sldId id="457" r:id="rId8"/>
    <p:sldId id="468" r:id="rId9"/>
    <p:sldId id="469" r:id="rId10"/>
    <p:sldId id="467" r:id="rId11"/>
    <p:sldId id="386" r:id="rId12"/>
    <p:sldId id="471" r:id="rId13"/>
    <p:sldId id="384" r:id="rId14"/>
    <p:sldId id="460" r:id="rId15"/>
    <p:sldId id="458" r:id="rId16"/>
    <p:sldId id="438" r:id="rId17"/>
    <p:sldId id="464" r:id="rId18"/>
    <p:sldId id="354" r:id="rId19"/>
    <p:sldId id="463" r:id="rId20"/>
    <p:sldId id="465" r:id="rId21"/>
    <p:sldId id="422" r:id="rId22"/>
  </p:sldIdLst>
  <p:sldSz cx="13004800" cy="97536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1pPr>
    <a:lvl2pPr marL="457200" algn="l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2pPr>
    <a:lvl3pPr marL="914400" algn="l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3pPr>
    <a:lvl4pPr marL="1371600" algn="l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4pPr>
    <a:lvl5pPr marL="1828800" algn="l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5pPr>
    <a:lvl6pPr marL="2286000" algn="l" defTabSz="914400" rtl="0" eaLnBrk="1" latinLnBrk="0" hangingPunct="1"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6pPr>
    <a:lvl7pPr marL="2743200" algn="l" defTabSz="914400" rtl="0" eaLnBrk="1" latinLnBrk="0" hangingPunct="1"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7pPr>
    <a:lvl8pPr marL="3200400" algn="l" defTabSz="914400" rtl="0" eaLnBrk="1" latinLnBrk="0" hangingPunct="1"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8pPr>
    <a:lvl9pPr marL="3657600" algn="l" defTabSz="914400" rtl="0" eaLnBrk="1" latinLnBrk="0" hangingPunct="1"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8" autoAdjust="0"/>
    <p:restoredTop sz="86467" autoAdjust="0"/>
  </p:normalViewPr>
  <p:slideViewPr>
    <p:cSldViewPr>
      <p:cViewPr varScale="1">
        <p:scale>
          <a:sx n="46" d="100"/>
          <a:sy n="46" d="100"/>
        </p:scale>
        <p:origin x="744" y="7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44918-0FB0-4676-AF04-F12091133124}" type="doc">
      <dgm:prSet loTypeId="urn:microsoft.com/office/officeart/2005/8/layout/gear1" loCatId="process" qsTypeId="urn:microsoft.com/office/officeart/2005/8/quickstyle/simple1" qsCatId="simple" csTypeId="urn:microsoft.com/office/officeart/2005/8/colors/accent6_5" csCatId="accent6" phldr="1"/>
      <dgm:spPr/>
    </dgm:pt>
    <dgm:pt modelId="{EC7CC4FA-134D-48C4-B925-D41A57ABA635}">
      <dgm:prSet phldrT="[Texto]" custT="1"/>
      <dgm:spPr/>
      <dgm:t>
        <a:bodyPr/>
        <a:lstStyle/>
        <a:p>
          <a:r>
            <a:rPr lang="es-ES_tradnl" sz="1400" dirty="0" smtClean="0"/>
            <a:t>Cultura Fiscal </a:t>
          </a:r>
          <a:endParaRPr lang="es-ES_tradnl" sz="1400" dirty="0"/>
        </a:p>
      </dgm:t>
    </dgm:pt>
    <dgm:pt modelId="{033E2DBB-7DB0-4ED0-84A5-866E8B2FEF7C}" type="parTrans" cxnId="{D0B36AD4-01C1-43B4-97BF-006DE439909C}">
      <dgm:prSet/>
      <dgm:spPr/>
      <dgm:t>
        <a:bodyPr/>
        <a:lstStyle/>
        <a:p>
          <a:endParaRPr lang="es-ES_tradnl" sz="1400"/>
        </a:p>
      </dgm:t>
    </dgm:pt>
    <dgm:pt modelId="{EA73E96D-C491-4BC5-8506-51CAF664114E}" type="sibTrans" cxnId="{D0B36AD4-01C1-43B4-97BF-006DE439909C}">
      <dgm:prSet/>
      <dgm:spPr/>
      <dgm:t>
        <a:bodyPr/>
        <a:lstStyle/>
        <a:p>
          <a:endParaRPr lang="es-ES_tradnl" sz="1400"/>
        </a:p>
      </dgm:t>
    </dgm:pt>
    <dgm:pt modelId="{E0E7AC33-EC7A-4F6F-BA36-5A178DA8CD20}">
      <dgm:prSet phldrT="[Texto]" custT="1"/>
      <dgm:spPr/>
      <dgm:t>
        <a:bodyPr/>
        <a:lstStyle/>
        <a:p>
          <a:r>
            <a:rPr lang="es-ES_tradnl" sz="1400" b="0" dirty="0" smtClean="0"/>
            <a:t>Ciudadanía</a:t>
          </a:r>
          <a:endParaRPr lang="es-ES_tradnl" sz="1400" b="0" dirty="0"/>
        </a:p>
      </dgm:t>
    </dgm:pt>
    <dgm:pt modelId="{E63E3515-31BD-40C3-94A7-413B2362F0D3}" type="parTrans" cxnId="{FB032881-E40E-444D-B54B-7BBCA073A516}">
      <dgm:prSet/>
      <dgm:spPr/>
      <dgm:t>
        <a:bodyPr/>
        <a:lstStyle/>
        <a:p>
          <a:endParaRPr lang="es-ES_tradnl" sz="1400"/>
        </a:p>
      </dgm:t>
    </dgm:pt>
    <dgm:pt modelId="{2929A2D3-1EB1-433E-99E2-45497AC88900}" type="sibTrans" cxnId="{FB032881-E40E-444D-B54B-7BBCA073A516}">
      <dgm:prSet/>
      <dgm:spPr/>
      <dgm:t>
        <a:bodyPr/>
        <a:lstStyle/>
        <a:p>
          <a:endParaRPr lang="es-ES_tradnl" sz="1400"/>
        </a:p>
      </dgm:t>
    </dgm:pt>
    <dgm:pt modelId="{587344AE-D600-42FF-A721-14182C4F65FD}">
      <dgm:prSet phldrT="[Texto]" custT="1"/>
      <dgm:spPr/>
      <dgm:t>
        <a:bodyPr/>
        <a:lstStyle/>
        <a:p>
          <a:r>
            <a:rPr lang="es-ES_tradnl" sz="1400" dirty="0" smtClean="0"/>
            <a:t>Valores</a:t>
          </a:r>
          <a:endParaRPr lang="es-ES_tradnl" sz="1400" dirty="0"/>
        </a:p>
      </dgm:t>
    </dgm:pt>
    <dgm:pt modelId="{FBB3C871-0ADF-4928-9DC6-F4E0CDB591F5}" type="parTrans" cxnId="{7B6A0DB7-DC26-4534-9AA6-52850B0ED702}">
      <dgm:prSet/>
      <dgm:spPr/>
      <dgm:t>
        <a:bodyPr/>
        <a:lstStyle/>
        <a:p>
          <a:endParaRPr lang="es-ES_tradnl" sz="1400"/>
        </a:p>
      </dgm:t>
    </dgm:pt>
    <dgm:pt modelId="{CF648CB1-C77C-4322-ACEE-CDBEE37231F0}" type="sibTrans" cxnId="{7B6A0DB7-DC26-4534-9AA6-52850B0ED702}">
      <dgm:prSet/>
      <dgm:spPr/>
      <dgm:t>
        <a:bodyPr/>
        <a:lstStyle/>
        <a:p>
          <a:endParaRPr lang="es-ES_tradnl" sz="1400"/>
        </a:p>
      </dgm:t>
    </dgm:pt>
    <dgm:pt modelId="{3ACAA572-6663-4107-A3AA-D03CA9579816}" type="pres">
      <dgm:prSet presAssocID="{55944918-0FB0-4676-AF04-F1209113312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ABDD47A-1CDC-4F14-B84F-B962A6071E6D}" type="pres">
      <dgm:prSet presAssocID="{EC7CC4FA-134D-48C4-B925-D41A57ABA635}" presName="gear1" presStyleLbl="node1" presStyleIdx="0" presStyleCnt="3" custScaleX="93954" custScaleY="8181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7957D7-5CF9-4E3E-9413-5B5EC1FFD9E5}" type="pres">
      <dgm:prSet presAssocID="{EC7CC4FA-134D-48C4-B925-D41A57ABA635}" presName="gear1srcNode" presStyleLbl="node1" presStyleIdx="0" presStyleCnt="3"/>
      <dgm:spPr/>
      <dgm:t>
        <a:bodyPr/>
        <a:lstStyle/>
        <a:p>
          <a:endParaRPr lang="es-ES"/>
        </a:p>
      </dgm:t>
    </dgm:pt>
    <dgm:pt modelId="{D575471A-5D6B-4606-BC16-E70CA906307F}" type="pres">
      <dgm:prSet presAssocID="{EC7CC4FA-134D-48C4-B925-D41A57ABA635}" presName="gear1dstNode" presStyleLbl="node1" presStyleIdx="0" presStyleCnt="3"/>
      <dgm:spPr/>
      <dgm:t>
        <a:bodyPr/>
        <a:lstStyle/>
        <a:p>
          <a:endParaRPr lang="es-ES"/>
        </a:p>
      </dgm:t>
    </dgm:pt>
    <dgm:pt modelId="{C8BD2270-A5D3-449A-9B6C-ED187D607EF2}" type="pres">
      <dgm:prSet presAssocID="{E0E7AC33-EC7A-4F6F-BA36-5A178DA8CD20}" presName="gear2" presStyleLbl="node1" presStyleIdx="1" presStyleCnt="3" custScaleX="140797" custScaleY="12081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017132-1A7C-4015-A7C2-A91A194F343A}" type="pres">
      <dgm:prSet presAssocID="{E0E7AC33-EC7A-4F6F-BA36-5A178DA8CD20}" presName="gear2srcNode" presStyleLbl="node1" presStyleIdx="1" presStyleCnt="3"/>
      <dgm:spPr/>
      <dgm:t>
        <a:bodyPr/>
        <a:lstStyle/>
        <a:p>
          <a:endParaRPr lang="es-ES"/>
        </a:p>
      </dgm:t>
    </dgm:pt>
    <dgm:pt modelId="{448CA75B-CFC5-4A8D-8034-48CB6A2C6E2C}" type="pres">
      <dgm:prSet presAssocID="{E0E7AC33-EC7A-4F6F-BA36-5A178DA8CD20}" presName="gear2dstNode" presStyleLbl="node1" presStyleIdx="1" presStyleCnt="3"/>
      <dgm:spPr/>
      <dgm:t>
        <a:bodyPr/>
        <a:lstStyle/>
        <a:p>
          <a:endParaRPr lang="es-ES"/>
        </a:p>
      </dgm:t>
    </dgm:pt>
    <dgm:pt modelId="{97F5B7C2-DEDF-42D5-8BEA-7F11873A80D7}" type="pres">
      <dgm:prSet presAssocID="{587344AE-D600-42FF-A721-14182C4F65FD}" presName="gear3" presStyleLbl="node1" presStyleIdx="2" presStyleCnt="3"/>
      <dgm:spPr/>
      <dgm:t>
        <a:bodyPr/>
        <a:lstStyle/>
        <a:p>
          <a:endParaRPr lang="es-ES_tradnl"/>
        </a:p>
      </dgm:t>
    </dgm:pt>
    <dgm:pt modelId="{8DB37926-6A64-40E9-A014-F43D912E39DE}" type="pres">
      <dgm:prSet presAssocID="{587344AE-D600-42FF-A721-14182C4F65F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AB6BA53-96EB-40D3-A057-16B7EB58D79B}" type="pres">
      <dgm:prSet presAssocID="{587344AE-D600-42FF-A721-14182C4F65FD}" presName="gear3srcNode" presStyleLbl="node1" presStyleIdx="2" presStyleCnt="3"/>
      <dgm:spPr/>
      <dgm:t>
        <a:bodyPr/>
        <a:lstStyle/>
        <a:p>
          <a:endParaRPr lang="es-ES"/>
        </a:p>
      </dgm:t>
    </dgm:pt>
    <dgm:pt modelId="{3FBAC9F7-F1AB-4C51-9FC9-D9FC1F91202E}" type="pres">
      <dgm:prSet presAssocID="{587344AE-D600-42FF-A721-14182C4F65FD}" presName="gear3dstNode" presStyleLbl="node1" presStyleIdx="2" presStyleCnt="3"/>
      <dgm:spPr/>
      <dgm:t>
        <a:bodyPr/>
        <a:lstStyle/>
        <a:p>
          <a:endParaRPr lang="es-ES"/>
        </a:p>
      </dgm:t>
    </dgm:pt>
    <dgm:pt modelId="{4E5B60FD-6EE8-4D99-8DA1-D7B5DCFBFC66}" type="pres">
      <dgm:prSet presAssocID="{EA73E96D-C491-4BC5-8506-51CAF664114E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69995E39-DF88-48A6-99CE-36B5E8B179EA}" type="pres">
      <dgm:prSet presAssocID="{2929A2D3-1EB1-433E-99E2-45497AC88900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8FDE1D8D-5202-40E7-B8B2-9B1D04052A0E}" type="pres">
      <dgm:prSet presAssocID="{CF648CB1-C77C-4322-ACEE-CDBEE37231F0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73A036AD-0158-4834-B082-C5A360778AAC}" type="presOf" srcId="{EC7CC4FA-134D-48C4-B925-D41A57ABA635}" destId="{D575471A-5D6B-4606-BC16-E70CA906307F}" srcOrd="2" destOrd="0" presId="urn:microsoft.com/office/officeart/2005/8/layout/gear1"/>
    <dgm:cxn modelId="{789D02A6-22E7-4D89-A6E7-24A692082D5B}" type="presOf" srcId="{E0E7AC33-EC7A-4F6F-BA36-5A178DA8CD20}" destId="{448CA75B-CFC5-4A8D-8034-48CB6A2C6E2C}" srcOrd="2" destOrd="0" presId="urn:microsoft.com/office/officeart/2005/8/layout/gear1"/>
    <dgm:cxn modelId="{62C2F2A2-9B1B-470E-811B-9B5027811E72}" type="presOf" srcId="{EA73E96D-C491-4BC5-8506-51CAF664114E}" destId="{4E5B60FD-6EE8-4D99-8DA1-D7B5DCFBFC66}" srcOrd="0" destOrd="0" presId="urn:microsoft.com/office/officeart/2005/8/layout/gear1"/>
    <dgm:cxn modelId="{5C6554AC-3BA2-4D2E-8E41-A11692E6737C}" type="presOf" srcId="{EC7CC4FA-134D-48C4-B925-D41A57ABA635}" destId="{F67957D7-5CF9-4E3E-9413-5B5EC1FFD9E5}" srcOrd="1" destOrd="0" presId="urn:microsoft.com/office/officeart/2005/8/layout/gear1"/>
    <dgm:cxn modelId="{E7CF5B3B-D913-4322-A0C0-A2EEC82AF98E}" type="presOf" srcId="{CF648CB1-C77C-4322-ACEE-CDBEE37231F0}" destId="{8FDE1D8D-5202-40E7-B8B2-9B1D04052A0E}" srcOrd="0" destOrd="0" presId="urn:microsoft.com/office/officeart/2005/8/layout/gear1"/>
    <dgm:cxn modelId="{8119E826-850D-4001-BA80-B3E5A5E766F3}" type="presOf" srcId="{E0E7AC33-EC7A-4F6F-BA36-5A178DA8CD20}" destId="{08017132-1A7C-4015-A7C2-A91A194F343A}" srcOrd="1" destOrd="0" presId="urn:microsoft.com/office/officeart/2005/8/layout/gear1"/>
    <dgm:cxn modelId="{AEEA7C22-4404-4D17-AB11-8DD331B47043}" type="presOf" srcId="{587344AE-D600-42FF-A721-14182C4F65FD}" destId="{8DB37926-6A64-40E9-A014-F43D912E39DE}" srcOrd="1" destOrd="0" presId="urn:microsoft.com/office/officeart/2005/8/layout/gear1"/>
    <dgm:cxn modelId="{B22720BD-4EEA-48EA-B09C-DE5927F46F08}" type="presOf" srcId="{587344AE-D600-42FF-A721-14182C4F65FD}" destId="{3FBAC9F7-F1AB-4C51-9FC9-D9FC1F91202E}" srcOrd="3" destOrd="0" presId="urn:microsoft.com/office/officeart/2005/8/layout/gear1"/>
    <dgm:cxn modelId="{895A9820-C4B4-4415-B71E-D4A8E6F03CF0}" type="presOf" srcId="{EC7CC4FA-134D-48C4-B925-D41A57ABA635}" destId="{0ABDD47A-1CDC-4F14-B84F-B962A6071E6D}" srcOrd="0" destOrd="0" presId="urn:microsoft.com/office/officeart/2005/8/layout/gear1"/>
    <dgm:cxn modelId="{7B6A0DB7-DC26-4534-9AA6-52850B0ED702}" srcId="{55944918-0FB0-4676-AF04-F12091133124}" destId="{587344AE-D600-42FF-A721-14182C4F65FD}" srcOrd="2" destOrd="0" parTransId="{FBB3C871-0ADF-4928-9DC6-F4E0CDB591F5}" sibTransId="{CF648CB1-C77C-4322-ACEE-CDBEE37231F0}"/>
    <dgm:cxn modelId="{FB032881-E40E-444D-B54B-7BBCA073A516}" srcId="{55944918-0FB0-4676-AF04-F12091133124}" destId="{E0E7AC33-EC7A-4F6F-BA36-5A178DA8CD20}" srcOrd="1" destOrd="0" parTransId="{E63E3515-31BD-40C3-94A7-413B2362F0D3}" sibTransId="{2929A2D3-1EB1-433E-99E2-45497AC88900}"/>
    <dgm:cxn modelId="{A84F9EAB-9038-49F3-BD9E-C7D9E6E52DEA}" type="presOf" srcId="{E0E7AC33-EC7A-4F6F-BA36-5A178DA8CD20}" destId="{C8BD2270-A5D3-449A-9B6C-ED187D607EF2}" srcOrd="0" destOrd="0" presId="urn:microsoft.com/office/officeart/2005/8/layout/gear1"/>
    <dgm:cxn modelId="{0B536247-D84B-49BD-8AAC-C56C8B2A13BA}" type="presOf" srcId="{587344AE-D600-42FF-A721-14182C4F65FD}" destId="{97F5B7C2-DEDF-42D5-8BEA-7F11873A80D7}" srcOrd="0" destOrd="0" presId="urn:microsoft.com/office/officeart/2005/8/layout/gear1"/>
    <dgm:cxn modelId="{673711F3-027D-4417-BFC0-6CA369A1FFD9}" type="presOf" srcId="{2929A2D3-1EB1-433E-99E2-45497AC88900}" destId="{69995E39-DF88-48A6-99CE-36B5E8B179EA}" srcOrd="0" destOrd="0" presId="urn:microsoft.com/office/officeart/2005/8/layout/gear1"/>
    <dgm:cxn modelId="{896BCED5-8968-41B8-82E5-8A2FB4DCCE3C}" type="presOf" srcId="{55944918-0FB0-4676-AF04-F12091133124}" destId="{3ACAA572-6663-4107-A3AA-D03CA9579816}" srcOrd="0" destOrd="0" presId="urn:microsoft.com/office/officeart/2005/8/layout/gear1"/>
    <dgm:cxn modelId="{49886D28-E97A-4BF3-A03A-D9AAC1123127}" type="presOf" srcId="{587344AE-D600-42FF-A721-14182C4F65FD}" destId="{2AB6BA53-96EB-40D3-A057-16B7EB58D79B}" srcOrd="2" destOrd="0" presId="urn:microsoft.com/office/officeart/2005/8/layout/gear1"/>
    <dgm:cxn modelId="{D0B36AD4-01C1-43B4-97BF-006DE439909C}" srcId="{55944918-0FB0-4676-AF04-F12091133124}" destId="{EC7CC4FA-134D-48C4-B925-D41A57ABA635}" srcOrd="0" destOrd="0" parTransId="{033E2DBB-7DB0-4ED0-84A5-866E8B2FEF7C}" sibTransId="{EA73E96D-C491-4BC5-8506-51CAF664114E}"/>
    <dgm:cxn modelId="{567A3694-9458-4F53-9F24-F9E454961B91}" type="presParOf" srcId="{3ACAA572-6663-4107-A3AA-D03CA9579816}" destId="{0ABDD47A-1CDC-4F14-B84F-B962A6071E6D}" srcOrd="0" destOrd="0" presId="urn:microsoft.com/office/officeart/2005/8/layout/gear1"/>
    <dgm:cxn modelId="{44D2D93D-6053-4558-B8AB-787E94E442A2}" type="presParOf" srcId="{3ACAA572-6663-4107-A3AA-D03CA9579816}" destId="{F67957D7-5CF9-4E3E-9413-5B5EC1FFD9E5}" srcOrd="1" destOrd="0" presId="urn:microsoft.com/office/officeart/2005/8/layout/gear1"/>
    <dgm:cxn modelId="{97F96BA1-6189-4FA6-853F-C5233A00B725}" type="presParOf" srcId="{3ACAA572-6663-4107-A3AA-D03CA9579816}" destId="{D575471A-5D6B-4606-BC16-E70CA906307F}" srcOrd="2" destOrd="0" presId="urn:microsoft.com/office/officeart/2005/8/layout/gear1"/>
    <dgm:cxn modelId="{D48A0A58-4923-47DB-85F1-1073D3286D32}" type="presParOf" srcId="{3ACAA572-6663-4107-A3AA-D03CA9579816}" destId="{C8BD2270-A5D3-449A-9B6C-ED187D607EF2}" srcOrd="3" destOrd="0" presId="urn:microsoft.com/office/officeart/2005/8/layout/gear1"/>
    <dgm:cxn modelId="{409573B5-4D42-41F5-B07A-F29300A56F63}" type="presParOf" srcId="{3ACAA572-6663-4107-A3AA-D03CA9579816}" destId="{08017132-1A7C-4015-A7C2-A91A194F343A}" srcOrd="4" destOrd="0" presId="urn:microsoft.com/office/officeart/2005/8/layout/gear1"/>
    <dgm:cxn modelId="{39D61F4B-EF74-4EF9-832B-5842B9BE1F66}" type="presParOf" srcId="{3ACAA572-6663-4107-A3AA-D03CA9579816}" destId="{448CA75B-CFC5-4A8D-8034-48CB6A2C6E2C}" srcOrd="5" destOrd="0" presId="urn:microsoft.com/office/officeart/2005/8/layout/gear1"/>
    <dgm:cxn modelId="{121FD476-9DB3-4F6F-886B-C56CFD319331}" type="presParOf" srcId="{3ACAA572-6663-4107-A3AA-D03CA9579816}" destId="{97F5B7C2-DEDF-42D5-8BEA-7F11873A80D7}" srcOrd="6" destOrd="0" presId="urn:microsoft.com/office/officeart/2005/8/layout/gear1"/>
    <dgm:cxn modelId="{7E5206DC-6E0C-4592-8914-F31CAAD34E46}" type="presParOf" srcId="{3ACAA572-6663-4107-A3AA-D03CA9579816}" destId="{8DB37926-6A64-40E9-A014-F43D912E39DE}" srcOrd="7" destOrd="0" presId="urn:microsoft.com/office/officeart/2005/8/layout/gear1"/>
    <dgm:cxn modelId="{BDED2564-B267-46B6-8172-B7CD14D6F4A5}" type="presParOf" srcId="{3ACAA572-6663-4107-A3AA-D03CA9579816}" destId="{2AB6BA53-96EB-40D3-A057-16B7EB58D79B}" srcOrd="8" destOrd="0" presId="urn:microsoft.com/office/officeart/2005/8/layout/gear1"/>
    <dgm:cxn modelId="{7AB71FF8-5083-456A-A3B1-EDD606C4D18D}" type="presParOf" srcId="{3ACAA572-6663-4107-A3AA-D03CA9579816}" destId="{3FBAC9F7-F1AB-4C51-9FC9-D9FC1F91202E}" srcOrd="9" destOrd="0" presId="urn:microsoft.com/office/officeart/2005/8/layout/gear1"/>
    <dgm:cxn modelId="{A0BCCA9E-4744-4FF1-A3A6-75D056DD9BD3}" type="presParOf" srcId="{3ACAA572-6663-4107-A3AA-D03CA9579816}" destId="{4E5B60FD-6EE8-4D99-8DA1-D7B5DCFBFC66}" srcOrd="10" destOrd="0" presId="urn:microsoft.com/office/officeart/2005/8/layout/gear1"/>
    <dgm:cxn modelId="{43888D2C-0C12-4AF0-9459-0655497488CF}" type="presParOf" srcId="{3ACAA572-6663-4107-A3AA-D03CA9579816}" destId="{69995E39-DF88-48A6-99CE-36B5E8B179EA}" srcOrd="11" destOrd="0" presId="urn:microsoft.com/office/officeart/2005/8/layout/gear1"/>
    <dgm:cxn modelId="{B19D6852-9333-4117-9BC1-A71E48FE54AB}" type="presParOf" srcId="{3ACAA572-6663-4107-A3AA-D03CA9579816}" destId="{8FDE1D8D-5202-40E7-B8B2-9B1D04052A0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DC47A7-4A54-4204-B6B2-383E29433DF3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6EAB898-79EA-4754-96EE-D5067D820753}">
      <dgm:prSet phldrT="[Texto]" custT="1"/>
      <dgm:spPr/>
      <dgm:t>
        <a:bodyPr/>
        <a:lstStyle/>
        <a:p>
          <a:r>
            <a:rPr lang="es-ES" sz="3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Fortalecimiento de los programas de educación fiscal </a:t>
          </a:r>
          <a:endParaRPr lang="es-ES" sz="3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C6503B-6458-4AE6-9147-9C5CA1BA1D96}" type="parTrans" cxnId="{CD332A54-0D6E-4789-B601-4199549C31CF}">
      <dgm:prSet/>
      <dgm:spPr/>
      <dgm:t>
        <a:bodyPr/>
        <a:lstStyle/>
        <a:p>
          <a:endParaRPr lang="es-ES" sz="3600"/>
        </a:p>
      </dgm:t>
    </dgm:pt>
    <dgm:pt modelId="{1B6510DD-759D-4E6C-90E2-02BF19D98095}" type="sibTrans" cxnId="{CD332A54-0D6E-4789-B601-4199549C31CF}">
      <dgm:prSet/>
      <dgm:spPr/>
      <dgm:t>
        <a:bodyPr/>
        <a:lstStyle/>
        <a:p>
          <a:endParaRPr lang="es-ES" sz="3600"/>
        </a:p>
      </dgm:t>
    </dgm:pt>
    <dgm:pt modelId="{ED3BC026-8E31-483C-8026-4FF419AC2BA4}">
      <dgm:prSet phldrT="[Texto]" custT="1"/>
      <dgm:spPr/>
      <dgm:t>
        <a:bodyPr/>
        <a:lstStyle/>
        <a:p>
          <a:r>
            <a:rPr lang="es-ES" sz="3200" b="1" dirty="0" smtClean="0">
              <a:solidFill>
                <a:schemeClr val="accent2"/>
              </a:solidFill>
            </a:rPr>
            <a:t>Institucionalización en Hacienda </a:t>
          </a:r>
          <a:endParaRPr lang="es-ES" sz="3200" b="1" dirty="0">
            <a:solidFill>
              <a:schemeClr val="accent2"/>
            </a:solidFill>
          </a:endParaRPr>
        </a:p>
      </dgm:t>
    </dgm:pt>
    <dgm:pt modelId="{293E9BDA-F0FB-478C-8DB0-369147385463}" type="parTrans" cxnId="{EAF9295A-DA5E-4FF4-A1B3-2A5969E04045}">
      <dgm:prSet/>
      <dgm:spPr/>
      <dgm:t>
        <a:bodyPr/>
        <a:lstStyle/>
        <a:p>
          <a:endParaRPr lang="es-ES" sz="3600"/>
        </a:p>
      </dgm:t>
    </dgm:pt>
    <dgm:pt modelId="{9C4463DB-7196-498E-926B-443BA74B96AC}" type="sibTrans" cxnId="{EAF9295A-DA5E-4FF4-A1B3-2A5969E04045}">
      <dgm:prSet/>
      <dgm:spPr/>
      <dgm:t>
        <a:bodyPr/>
        <a:lstStyle/>
        <a:p>
          <a:endParaRPr lang="es-ES" sz="3600"/>
        </a:p>
      </dgm:t>
    </dgm:pt>
    <dgm:pt modelId="{5EC12E06-35D0-4BCB-B88C-FFAF944BF000}">
      <dgm:prSet phldrT="[Texto]" custT="1"/>
      <dgm:spPr/>
      <dgm:t>
        <a:bodyPr/>
        <a:lstStyle/>
        <a:p>
          <a:r>
            <a:rPr lang="es-ES" sz="3200" b="1" dirty="0" smtClean="0">
              <a:solidFill>
                <a:schemeClr val="accent2"/>
              </a:solidFill>
            </a:rPr>
            <a:t>Alianza con el sector educativo </a:t>
          </a:r>
          <a:endParaRPr lang="es-ES" sz="3200" b="1" dirty="0">
            <a:solidFill>
              <a:schemeClr val="accent2"/>
            </a:solidFill>
          </a:endParaRPr>
        </a:p>
      </dgm:t>
    </dgm:pt>
    <dgm:pt modelId="{3597CEEA-8B08-4B43-8C1C-3E66680EC55C}" type="parTrans" cxnId="{5C11AB3B-8AEC-4EAC-9E57-630A3DC6DECC}">
      <dgm:prSet/>
      <dgm:spPr/>
      <dgm:t>
        <a:bodyPr/>
        <a:lstStyle/>
        <a:p>
          <a:endParaRPr lang="es-ES" sz="3600"/>
        </a:p>
      </dgm:t>
    </dgm:pt>
    <dgm:pt modelId="{EF8E05F2-E1CA-4074-91B3-CCA67CE06376}" type="sibTrans" cxnId="{5C11AB3B-8AEC-4EAC-9E57-630A3DC6DECC}">
      <dgm:prSet/>
      <dgm:spPr/>
      <dgm:t>
        <a:bodyPr/>
        <a:lstStyle/>
        <a:p>
          <a:endParaRPr lang="es-ES" sz="3600"/>
        </a:p>
      </dgm:t>
    </dgm:pt>
    <dgm:pt modelId="{AE8FB557-9EF8-4311-B21F-61AD401BFEA7}">
      <dgm:prSet phldrT="[Texto]" custT="1"/>
      <dgm:spPr/>
      <dgm:t>
        <a:bodyPr/>
        <a:lstStyle/>
        <a:p>
          <a:r>
            <a:rPr lang="es-ES" sz="3200" b="1" dirty="0" smtClean="0">
              <a:solidFill>
                <a:schemeClr val="accent2"/>
              </a:solidFill>
            </a:rPr>
            <a:t>Estrategias de educación no formal </a:t>
          </a:r>
          <a:endParaRPr lang="es-ES" sz="3200" b="1" dirty="0">
            <a:solidFill>
              <a:schemeClr val="accent2"/>
            </a:solidFill>
          </a:endParaRPr>
        </a:p>
      </dgm:t>
    </dgm:pt>
    <dgm:pt modelId="{8CFB7C0F-5407-46B0-96F4-F8D590745C8D}" type="parTrans" cxnId="{AE9FE9D9-2042-48F8-94E5-62574B79FF3C}">
      <dgm:prSet/>
      <dgm:spPr/>
      <dgm:t>
        <a:bodyPr/>
        <a:lstStyle/>
        <a:p>
          <a:endParaRPr lang="es-ES" sz="3600"/>
        </a:p>
      </dgm:t>
    </dgm:pt>
    <dgm:pt modelId="{CAEC5D82-C7D2-4D1C-B479-B4418951A013}" type="sibTrans" cxnId="{AE9FE9D9-2042-48F8-94E5-62574B79FF3C}">
      <dgm:prSet/>
      <dgm:spPr/>
      <dgm:t>
        <a:bodyPr/>
        <a:lstStyle/>
        <a:p>
          <a:endParaRPr lang="es-ES" sz="3600"/>
        </a:p>
      </dgm:t>
    </dgm:pt>
    <dgm:pt modelId="{733FB2FF-F299-45E9-9838-977FA30CF848}">
      <dgm:prSet phldrT="[Texto]" custT="1"/>
      <dgm:spPr/>
      <dgm:t>
        <a:bodyPr/>
        <a:lstStyle/>
        <a:p>
          <a:r>
            <a:rPr lang="es-ES" sz="3200" b="1" dirty="0" smtClean="0">
              <a:solidFill>
                <a:schemeClr val="accent2"/>
              </a:solidFill>
            </a:rPr>
            <a:t>Alianza con otros actores del Estado y de la sociedad civil </a:t>
          </a:r>
          <a:endParaRPr lang="es-ES" sz="3200" b="1" dirty="0">
            <a:solidFill>
              <a:schemeClr val="accent2"/>
            </a:solidFill>
          </a:endParaRPr>
        </a:p>
      </dgm:t>
    </dgm:pt>
    <dgm:pt modelId="{3994AB15-296E-4A33-BFFD-7DC0A61087E8}" type="parTrans" cxnId="{67DA2404-0052-4AB0-A764-93E8D97004BA}">
      <dgm:prSet/>
      <dgm:spPr/>
      <dgm:t>
        <a:bodyPr/>
        <a:lstStyle/>
        <a:p>
          <a:endParaRPr lang="es-ES" sz="3600"/>
        </a:p>
      </dgm:t>
    </dgm:pt>
    <dgm:pt modelId="{A54B0C7B-DBD4-4CA5-B1B5-9F2FCF9D9709}" type="sibTrans" cxnId="{67DA2404-0052-4AB0-A764-93E8D97004BA}">
      <dgm:prSet/>
      <dgm:spPr/>
      <dgm:t>
        <a:bodyPr/>
        <a:lstStyle/>
        <a:p>
          <a:endParaRPr lang="es-ES" sz="3600"/>
        </a:p>
      </dgm:t>
    </dgm:pt>
    <dgm:pt modelId="{DEE79687-8544-44DC-914C-CBEED05DFEE3}" type="pres">
      <dgm:prSet presAssocID="{86DC47A7-4A54-4204-B6B2-383E29433DF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3B4C9A4-CFB6-4BFB-B19D-0C18D217F5FB}" type="pres">
      <dgm:prSet presAssocID="{86DC47A7-4A54-4204-B6B2-383E29433DF3}" presName="matrix" presStyleCnt="0"/>
      <dgm:spPr/>
    </dgm:pt>
    <dgm:pt modelId="{330B28C8-043F-45EE-A8C9-91A20DF9B873}" type="pres">
      <dgm:prSet presAssocID="{86DC47A7-4A54-4204-B6B2-383E29433DF3}" presName="tile1" presStyleLbl="node1" presStyleIdx="0" presStyleCnt="4"/>
      <dgm:spPr/>
      <dgm:t>
        <a:bodyPr/>
        <a:lstStyle/>
        <a:p>
          <a:endParaRPr lang="es-ES"/>
        </a:p>
      </dgm:t>
    </dgm:pt>
    <dgm:pt modelId="{CB5306D4-E354-49D1-96E1-4FE24B08EA3D}" type="pres">
      <dgm:prSet presAssocID="{86DC47A7-4A54-4204-B6B2-383E29433DF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28985C-13FC-474F-A962-9858C5A8C0A8}" type="pres">
      <dgm:prSet presAssocID="{86DC47A7-4A54-4204-B6B2-383E29433DF3}" presName="tile2" presStyleLbl="node1" presStyleIdx="1" presStyleCnt="4"/>
      <dgm:spPr/>
      <dgm:t>
        <a:bodyPr/>
        <a:lstStyle/>
        <a:p>
          <a:endParaRPr lang="es-ES"/>
        </a:p>
      </dgm:t>
    </dgm:pt>
    <dgm:pt modelId="{45093FEB-3B0F-4410-8B57-404247C127B5}" type="pres">
      <dgm:prSet presAssocID="{86DC47A7-4A54-4204-B6B2-383E29433DF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4CF381-1428-44CE-9D39-E25CCA28C05B}" type="pres">
      <dgm:prSet presAssocID="{86DC47A7-4A54-4204-B6B2-383E29433DF3}" presName="tile3" presStyleLbl="node1" presStyleIdx="2" presStyleCnt="4"/>
      <dgm:spPr/>
      <dgm:t>
        <a:bodyPr/>
        <a:lstStyle/>
        <a:p>
          <a:endParaRPr lang="es-ES"/>
        </a:p>
      </dgm:t>
    </dgm:pt>
    <dgm:pt modelId="{32FD9828-A7CE-4D99-A32F-5BFA0FF79108}" type="pres">
      <dgm:prSet presAssocID="{86DC47A7-4A54-4204-B6B2-383E29433DF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6DA5DE-08E1-4C8D-86C9-D817E139F87C}" type="pres">
      <dgm:prSet presAssocID="{86DC47A7-4A54-4204-B6B2-383E29433DF3}" presName="tile4" presStyleLbl="node1" presStyleIdx="3" presStyleCnt="4"/>
      <dgm:spPr/>
      <dgm:t>
        <a:bodyPr/>
        <a:lstStyle/>
        <a:p>
          <a:endParaRPr lang="es-ES"/>
        </a:p>
      </dgm:t>
    </dgm:pt>
    <dgm:pt modelId="{A5147FB8-1164-4827-B52C-669B8E04E57D}" type="pres">
      <dgm:prSet presAssocID="{86DC47A7-4A54-4204-B6B2-383E29433DF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CC3A4C-16E0-46E1-B438-7A0210FB8631}" type="pres">
      <dgm:prSet presAssocID="{86DC47A7-4A54-4204-B6B2-383E29433DF3}" presName="centerTile" presStyleLbl="fgShp" presStyleIdx="0" presStyleCnt="1" custScaleX="167222" custScaleY="120933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</dgm:ptLst>
  <dgm:cxnLst>
    <dgm:cxn modelId="{6E8C0AD5-0EF6-40EC-A34F-5661F65C28DE}" type="presOf" srcId="{5EC12E06-35D0-4BCB-B88C-FFAF944BF000}" destId="{0028985C-13FC-474F-A962-9858C5A8C0A8}" srcOrd="0" destOrd="0" presId="urn:microsoft.com/office/officeart/2005/8/layout/matrix1"/>
    <dgm:cxn modelId="{37112DFF-638E-4F98-B6BA-F3041D83E433}" type="presOf" srcId="{ED3BC026-8E31-483C-8026-4FF419AC2BA4}" destId="{330B28C8-043F-45EE-A8C9-91A20DF9B873}" srcOrd="0" destOrd="0" presId="urn:microsoft.com/office/officeart/2005/8/layout/matrix1"/>
    <dgm:cxn modelId="{31B88715-049B-4E85-A4D0-367F7CD15281}" type="presOf" srcId="{733FB2FF-F299-45E9-9838-977FA30CF848}" destId="{656DA5DE-08E1-4C8D-86C9-D817E139F87C}" srcOrd="0" destOrd="0" presId="urn:microsoft.com/office/officeart/2005/8/layout/matrix1"/>
    <dgm:cxn modelId="{32F3CDED-5CE2-48E7-AC5A-EE38342EF89C}" type="presOf" srcId="{D6EAB898-79EA-4754-96EE-D5067D820753}" destId="{CFCC3A4C-16E0-46E1-B438-7A0210FB8631}" srcOrd="0" destOrd="0" presId="urn:microsoft.com/office/officeart/2005/8/layout/matrix1"/>
    <dgm:cxn modelId="{D3A21398-291D-4E12-AFB5-FDA221BC76EC}" type="presOf" srcId="{ED3BC026-8E31-483C-8026-4FF419AC2BA4}" destId="{CB5306D4-E354-49D1-96E1-4FE24B08EA3D}" srcOrd="1" destOrd="0" presId="urn:microsoft.com/office/officeart/2005/8/layout/matrix1"/>
    <dgm:cxn modelId="{67DA2404-0052-4AB0-A764-93E8D97004BA}" srcId="{D6EAB898-79EA-4754-96EE-D5067D820753}" destId="{733FB2FF-F299-45E9-9838-977FA30CF848}" srcOrd="3" destOrd="0" parTransId="{3994AB15-296E-4A33-BFFD-7DC0A61087E8}" sibTransId="{A54B0C7B-DBD4-4CA5-B1B5-9F2FCF9D9709}"/>
    <dgm:cxn modelId="{CD332A54-0D6E-4789-B601-4199549C31CF}" srcId="{86DC47A7-4A54-4204-B6B2-383E29433DF3}" destId="{D6EAB898-79EA-4754-96EE-D5067D820753}" srcOrd="0" destOrd="0" parTransId="{23C6503B-6458-4AE6-9147-9C5CA1BA1D96}" sibTransId="{1B6510DD-759D-4E6C-90E2-02BF19D98095}"/>
    <dgm:cxn modelId="{AE9FE9D9-2042-48F8-94E5-62574B79FF3C}" srcId="{D6EAB898-79EA-4754-96EE-D5067D820753}" destId="{AE8FB557-9EF8-4311-B21F-61AD401BFEA7}" srcOrd="2" destOrd="0" parTransId="{8CFB7C0F-5407-46B0-96F4-F8D590745C8D}" sibTransId="{CAEC5D82-C7D2-4D1C-B479-B4418951A013}"/>
    <dgm:cxn modelId="{CAF8040F-7684-4FAC-8163-ECF64688A17A}" type="presOf" srcId="{733FB2FF-F299-45E9-9838-977FA30CF848}" destId="{A5147FB8-1164-4827-B52C-669B8E04E57D}" srcOrd="1" destOrd="0" presId="urn:microsoft.com/office/officeart/2005/8/layout/matrix1"/>
    <dgm:cxn modelId="{4A1A779B-BC8C-4023-9B75-BAD39EB5D076}" type="presOf" srcId="{AE8FB557-9EF8-4311-B21F-61AD401BFEA7}" destId="{32FD9828-A7CE-4D99-A32F-5BFA0FF79108}" srcOrd="1" destOrd="0" presId="urn:microsoft.com/office/officeart/2005/8/layout/matrix1"/>
    <dgm:cxn modelId="{EAF9295A-DA5E-4FF4-A1B3-2A5969E04045}" srcId="{D6EAB898-79EA-4754-96EE-D5067D820753}" destId="{ED3BC026-8E31-483C-8026-4FF419AC2BA4}" srcOrd="0" destOrd="0" parTransId="{293E9BDA-F0FB-478C-8DB0-369147385463}" sibTransId="{9C4463DB-7196-498E-926B-443BA74B96AC}"/>
    <dgm:cxn modelId="{9164ACC2-9C79-4DC6-8D73-7CA5A575EF03}" type="presOf" srcId="{AE8FB557-9EF8-4311-B21F-61AD401BFEA7}" destId="{084CF381-1428-44CE-9D39-E25CCA28C05B}" srcOrd="0" destOrd="0" presId="urn:microsoft.com/office/officeart/2005/8/layout/matrix1"/>
    <dgm:cxn modelId="{5C11AB3B-8AEC-4EAC-9E57-630A3DC6DECC}" srcId="{D6EAB898-79EA-4754-96EE-D5067D820753}" destId="{5EC12E06-35D0-4BCB-B88C-FFAF944BF000}" srcOrd="1" destOrd="0" parTransId="{3597CEEA-8B08-4B43-8C1C-3E66680EC55C}" sibTransId="{EF8E05F2-E1CA-4074-91B3-CCA67CE06376}"/>
    <dgm:cxn modelId="{C1C401C7-00AE-4F44-9F8C-16A46A1A3030}" type="presOf" srcId="{86DC47A7-4A54-4204-B6B2-383E29433DF3}" destId="{DEE79687-8544-44DC-914C-CBEED05DFEE3}" srcOrd="0" destOrd="0" presId="urn:microsoft.com/office/officeart/2005/8/layout/matrix1"/>
    <dgm:cxn modelId="{66363E77-64D3-4E5C-BD91-F3B51F4781C8}" type="presOf" srcId="{5EC12E06-35D0-4BCB-B88C-FFAF944BF000}" destId="{45093FEB-3B0F-4410-8B57-404247C127B5}" srcOrd="1" destOrd="0" presId="urn:microsoft.com/office/officeart/2005/8/layout/matrix1"/>
    <dgm:cxn modelId="{6B31CFEB-67F5-4122-8CD0-67B2518D21EC}" type="presParOf" srcId="{DEE79687-8544-44DC-914C-CBEED05DFEE3}" destId="{73B4C9A4-CFB6-4BFB-B19D-0C18D217F5FB}" srcOrd="0" destOrd="0" presId="urn:microsoft.com/office/officeart/2005/8/layout/matrix1"/>
    <dgm:cxn modelId="{F29ABC32-60B0-44B3-8600-F79D11742AD1}" type="presParOf" srcId="{73B4C9A4-CFB6-4BFB-B19D-0C18D217F5FB}" destId="{330B28C8-043F-45EE-A8C9-91A20DF9B873}" srcOrd="0" destOrd="0" presId="urn:microsoft.com/office/officeart/2005/8/layout/matrix1"/>
    <dgm:cxn modelId="{8BA742EC-C84C-49AE-BFF5-DAB933141FCE}" type="presParOf" srcId="{73B4C9A4-CFB6-4BFB-B19D-0C18D217F5FB}" destId="{CB5306D4-E354-49D1-96E1-4FE24B08EA3D}" srcOrd="1" destOrd="0" presId="urn:microsoft.com/office/officeart/2005/8/layout/matrix1"/>
    <dgm:cxn modelId="{7AC49801-1B09-417D-A24D-EEAD91548BBC}" type="presParOf" srcId="{73B4C9A4-CFB6-4BFB-B19D-0C18D217F5FB}" destId="{0028985C-13FC-474F-A962-9858C5A8C0A8}" srcOrd="2" destOrd="0" presId="urn:microsoft.com/office/officeart/2005/8/layout/matrix1"/>
    <dgm:cxn modelId="{2E954C28-33F0-4034-932E-C4D1D86B4B85}" type="presParOf" srcId="{73B4C9A4-CFB6-4BFB-B19D-0C18D217F5FB}" destId="{45093FEB-3B0F-4410-8B57-404247C127B5}" srcOrd="3" destOrd="0" presId="urn:microsoft.com/office/officeart/2005/8/layout/matrix1"/>
    <dgm:cxn modelId="{46924EAF-2528-411C-AAAF-16CEB0B8D21C}" type="presParOf" srcId="{73B4C9A4-CFB6-4BFB-B19D-0C18D217F5FB}" destId="{084CF381-1428-44CE-9D39-E25CCA28C05B}" srcOrd="4" destOrd="0" presId="urn:microsoft.com/office/officeart/2005/8/layout/matrix1"/>
    <dgm:cxn modelId="{50A9C8DE-8DAC-44FB-A38F-7D103B5AFABB}" type="presParOf" srcId="{73B4C9A4-CFB6-4BFB-B19D-0C18D217F5FB}" destId="{32FD9828-A7CE-4D99-A32F-5BFA0FF79108}" srcOrd="5" destOrd="0" presId="urn:microsoft.com/office/officeart/2005/8/layout/matrix1"/>
    <dgm:cxn modelId="{629FB658-5C02-4607-83C8-D143AC55335F}" type="presParOf" srcId="{73B4C9A4-CFB6-4BFB-B19D-0C18D217F5FB}" destId="{656DA5DE-08E1-4C8D-86C9-D817E139F87C}" srcOrd="6" destOrd="0" presId="urn:microsoft.com/office/officeart/2005/8/layout/matrix1"/>
    <dgm:cxn modelId="{98C39B30-E71B-480F-A655-A51B3A17DBAE}" type="presParOf" srcId="{73B4C9A4-CFB6-4BFB-B19D-0C18D217F5FB}" destId="{A5147FB8-1164-4827-B52C-669B8E04E57D}" srcOrd="7" destOrd="0" presId="urn:microsoft.com/office/officeart/2005/8/layout/matrix1"/>
    <dgm:cxn modelId="{6CCD10BC-00CE-4215-B5A3-50593EEE6705}" type="presParOf" srcId="{DEE79687-8544-44DC-914C-CBEED05DFEE3}" destId="{CFCC3A4C-16E0-46E1-B438-7A0210FB863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DD47A-1CDC-4F14-B84F-B962A6071E6D}">
      <dsp:nvSpPr>
        <dsp:cNvPr id="0" name=""/>
        <dsp:cNvSpPr/>
      </dsp:nvSpPr>
      <dsp:spPr>
        <a:xfrm>
          <a:off x="2478547" y="1685990"/>
          <a:ext cx="1575798" cy="1460559"/>
        </a:xfrm>
        <a:prstGeom prst="gear9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Cultura Fiscal </a:t>
          </a:r>
          <a:endParaRPr lang="es-ES_tradnl" sz="1400" kern="1200" dirty="0"/>
        </a:p>
      </dsp:txBody>
      <dsp:txXfrm>
        <a:off x="2786740" y="2028119"/>
        <a:ext cx="959412" cy="750757"/>
      </dsp:txXfrm>
    </dsp:sp>
    <dsp:sp modelId="{C8BD2270-A5D3-449A-9B6C-ED187D607EF2}">
      <dsp:nvSpPr>
        <dsp:cNvPr id="0" name=""/>
        <dsp:cNvSpPr/>
      </dsp:nvSpPr>
      <dsp:spPr>
        <a:xfrm>
          <a:off x="1124394" y="966659"/>
          <a:ext cx="1827935" cy="1568488"/>
        </a:xfrm>
        <a:prstGeom prst="gear6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0" kern="1200" dirty="0" smtClean="0"/>
            <a:t>Ciudadanía</a:t>
          </a:r>
          <a:endParaRPr lang="es-ES_tradnl" sz="1400" b="0" kern="1200" dirty="0"/>
        </a:p>
      </dsp:txBody>
      <dsp:txXfrm>
        <a:off x="1556979" y="1363917"/>
        <a:ext cx="962765" cy="773972"/>
      </dsp:txXfrm>
    </dsp:sp>
    <dsp:sp modelId="{97F5B7C2-DEDF-42D5-8BEA-7F11873A80D7}">
      <dsp:nvSpPr>
        <dsp:cNvPr id="0" name=""/>
        <dsp:cNvSpPr/>
      </dsp:nvSpPr>
      <dsp:spPr>
        <a:xfrm rot="20700000">
          <a:off x="2116391" y="206085"/>
          <a:ext cx="1272047" cy="1272047"/>
        </a:xfrm>
        <a:prstGeom prst="gear6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Valores</a:t>
          </a:r>
          <a:endParaRPr lang="es-ES_tradnl" sz="1400" kern="1200" dirty="0"/>
        </a:p>
      </dsp:txBody>
      <dsp:txXfrm rot="-20700000">
        <a:off x="2395388" y="485082"/>
        <a:ext cx="714052" cy="714052"/>
      </dsp:txXfrm>
    </dsp:sp>
    <dsp:sp modelId="{4E5B60FD-6EE8-4D99-8DA1-D7B5DCFBFC66}">
      <dsp:nvSpPr>
        <dsp:cNvPr id="0" name=""/>
        <dsp:cNvSpPr/>
      </dsp:nvSpPr>
      <dsp:spPr>
        <a:xfrm>
          <a:off x="2280449" y="1260045"/>
          <a:ext cx="2284968" cy="2284968"/>
        </a:xfrm>
        <a:prstGeom prst="circularArrow">
          <a:avLst>
            <a:gd name="adj1" fmla="val 4688"/>
            <a:gd name="adj2" fmla="val 299029"/>
            <a:gd name="adj3" fmla="val 2488350"/>
            <a:gd name="adj4" fmla="val 15922553"/>
            <a:gd name="adj5" fmla="val 5469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995E39-DF88-48A6-99CE-36B5E8B179EA}">
      <dsp:nvSpPr>
        <dsp:cNvPr id="0" name=""/>
        <dsp:cNvSpPr/>
      </dsp:nvSpPr>
      <dsp:spPr>
        <a:xfrm>
          <a:off x="1159301" y="818575"/>
          <a:ext cx="1660172" cy="166017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shade val="90000"/>
            <a:hueOff val="0"/>
            <a:satOff val="-17716"/>
            <a:lumOff val="218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DE1D8D-5202-40E7-B8B2-9B1D04052A0E}">
      <dsp:nvSpPr>
        <dsp:cNvPr id="0" name=""/>
        <dsp:cNvSpPr/>
      </dsp:nvSpPr>
      <dsp:spPr>
        <a:xfrm>
          <a:off x="1822154" y="-68469"/>
          <a:ext cx="1790000" cy="179000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>
            <a:shade val="90000"/>
            <a:hueOff val="0"/>
            <a:satOff val="-35432"/>
            <a:lumOff val="437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B28C8-043F-45EE-A8C9-91A20DF9B873}">
      <dsp:nvSpPr>
        <dsp:cNvPr id="0" name=""/>
        <dsp:cNvSpPr/>
      </dsp:nvSpPr>
      <dsp:spPr>
        <a:xfrm rot="16200000">
          <a:off x="722489" y="-722489"/>
          <a:ext cx="2889955" cy="43349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accent2"/>
              </a:solidFill>
            </a:rPr>
            <a:t>Institucionalización en Hacienda </a:t>
          </a:r>
          <a:endParaRPr lang="es-ES" sz="3200" b="1" kern="1200" dirty="0">
            <a:solidFill>
              <a:schemeClr val="accent2"/>
            </a:solidFill>
          </a:endParaRPr>
        </a:p>
      </dsp:txBody>
      <dsp:txXfrm rot="5400000">
        <a:off x="0" y="0"/>
        <a:ext cx="4334933" cy="2167466"/>
      </dsp:txXfrm>
    </dsp:sp>
    <dsp:sp modelId="{0028985C-13FC-474F-A962-9858C5A8C0A8}">
      <dsp:nvSpPr>
        <dsp:cNvPr id="0" name=""/>
        <dsp:cNvSpPr/>
      </dsp:nvSpPr>
      <dsp:spPr>
        <a:xfrm>
          <a:off x="4334933" y="0"/>
          <a:ext cx="4334933" cy="288995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accent2"/>
              </a:solidFill>
            </a:rPr>
            <a:t>Alianza con el sector educativo </a:t>
          </a:r>
          <a:endParaRPr lang="es-ES" sz="3200" b="1" kern="1200" dirty="0">
            <a:solidFill>
              <a:schemeClr val="accent2"/>
            </a:solidFill>
          </a:endParaRPr>
        </a:p>
      </dsp:txBody>
      <dsp:txXfrm>
        <a:off x="4334933" y="0"/>
        <a:ext cx="4334933" cy="2167466"/>
      </dsp:txXfrm>
    </dsp:sp>
    <dsp:sp modelId="{084CF381-1428-44CE-9D39-E25CCA28C05B}">
      <dsp:nvSpPr>
        <dsp:cNvPr id="0" name=""/>
        <dsp:cNvSpPr/>
      </dsp:nvSpPr>
      <dsp:spPr>
        <a:xfrm rot="10800000">
          <a:off x="0" y="2889955"/>
          <a:ext cx="4334933" cy="288995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accent2"/>
              </a:solidFill>
            </a:rPr>
            <a:t>Estrategias de educación no formal </a:t>
          </a:r>
          <a:endParaRPr lang="es-ES" sz="3200" b="1" kern="1200" dirty="0">
            <a:solidFill>
              <a:schemeClr val="accent2"/>
            </a:solidFill>
          </a:endParaRPr>
        </a:p>
      </dsp:txBody>
      <dsp:txXfrm rot="10800000">
        <a:off x="0" y="3612444"/>
        <a:ext cx="4334933" cy="2167466"/>
      </dsp:txXfrm>
    </dsp:sp>
    <dsp:sp modelId="{656DA5DE-08E1-4C8D-86C9-D817E139F87C}">
      <dsp:nvSpPr>
        <dsp:cNvPr id="0" name=""/>
        <dsp:cNvSpPr/>
      </dsp:nvSpPr>
      <dsp:spPr>
        <a:xfrm rot="5400000">
          <a:off x="5057422" y="2167466"/>
          <a:ext cx="2889955" cy="43349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accent2"/>
              </a:solidFill>
            </a:rPr>
            <a:t>Alianza con otros actores del Estado y de la sociedad civil </a:t>
          </a:r>
          <a:endParaRPr lang="es-ES" sz="3200" b="1" kern="1200" dirty="0">
            <a:solidFill>
              <a:schemeClr val="accent2"/>
            </a:solidFill>
          </a:endParaRPr>
        </a:p>
      </dsp:txBody>
      <dsp:txXfrm rot="-5400000">
        <a:off x="4334933" y="3612443"/>
        <a:ext cx="4334933" cy="2167466"/>
      </dsp:txXfrm>
    </dsp:sp>
    <dsp:sp modelId="{CFCC3A4C-16E0-46E1-B438-7A0210FB8631}">
      <dsp:nvSpPr>
        <dsp:cNvPr id="0" name=""/>
        <dsp:cNvSpPr/>
      </dsp:nvSpPr>
      <dsp:spPr>
        <a:xfrm>
          <a:off x="2160244" y="2016228"/>
          <a:ext cx="4349377" cy="1747454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Fortalecimiento de los programas de educación fiscal </a:t>
          </a:r>
          <a:endParaRPr lang="es-ES" sz="3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45548" y="2101532"/>
        <a:ext cx="4178769" cy="1576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50" tIns="45725" rIns="91450" bIns="45725" rtlCol="0"/>
          <a:lstStyle>
            <a:lvl1pPr algn="l">
              <a:defRPr sz="1200"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50" tIns="45725" rIns="91450" bIns="45725" rtlCol="0"/>
          <a:lstStyle>
            <a:lvl1pPr algn="r">
              <a:defRPr sz="1200" smtClean="0"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1pPr>
          </a:lstStyle>
          <a:p>
            <a:pPr>
              <a:defRPr/>
            </a:pPr>
            <a:fld id="{710031FD-6B1A-425B-9C7C-FDB90188B8F4}" type="datetimeFigureOut">
              <a:rPr lang="es-ES"/>
              <a:pPr>
                <a:defRPr/>
              </a:pPr>
              <a:t>21/10/2014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0" tIns="45725" rIns="91450" bIns="45725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50" tIns="45725" rIns="91450" bIns="45725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50" tIns="45725" rIns="91450" bIns="45725" rtlCol="0" anchor="b"/>
          <a:lstStyle>
            <a:lvl1pPr algn="l">
              <a:defRPr sz="1200"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50" tIns="45725" rIns="91450" bIns="45725" rtlCol="0" anchor="b"/>
          <a:lstStyle>
            <a:lvl1pPr algn="r">
              <a:defRPr sz="1200" smtClean="0"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1pPr>
          </a:lstStyle>
          <a:p>
            <a:pPr>
              <a:defRPr/>
            </a:pPr>
            <a:fld id="{E7F757CA-4EAD-47B5-BDF8-C940A593534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25225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69938" indent="-295275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84275" indent="-236538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58938" indent="-236538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132013" indent="-236538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89213" indent="-236538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3046413" indent="-236538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503613" indent="-236538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960813" indent="-236538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B5FA0BD5-97AC-4DF0-9229-DC653FFD6CF1}" type="slidenum">
              <a:rPr lang="es-ES" sz="1200"/>
              <a:pPr algn="r" eaLnBrk="1" hangingPunct="1"/>
              <a:t>1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2271692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9ABE80-D2E3-42E0-8FD6-4E1DFB8293AC}" type="slidenum">
              <a:rPr lang="es-ES" altLang="es-ES_tradnl" smtClean="0"/>
              <a:pPr eaLnBrk="1" hangingPunct="1"/>
              <a:t>10</a:t>
            </a:fld>
            <a:endParaRPr lang="es-ES" altLang="es-ES_tradnl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985244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9ABE80-D2E3-42E0-8FD6-4E1DFB8293AC}" type="slidenum">
              <a:rPr lang="es-ES" altLang="es-ES_tradnl" smtClean="0"/>
              <a:pPr eaLnBrk="1" hangingPunct="1"/>
              <a:t>11</a:t>
            </a:fld>
            <a:endParaRPr lang="es-ES" altLang="es-ES_tradnl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2365057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8FF2E511-E9A8-4488-A86B-6B016190FA49}" type="slidenum">
              <a:rPr lang="es-ES" sz="1200"/>
              <a:pPr algn="r" eaLnBrk="1" hangingPunct="1"/>
              <a:t>12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2350291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8FF2E511-E9A8-4488-A86B-6B016190FA49}" type="slidenum">
              <a:rPr lang="es-ES" sz="1200"/>
              <a:pPr algn="r" eaLnBrk="1" hangingPunct="1"/>
              <a:t>13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3838461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8FF2E511-E9A8-4488-A86B-6B016190FA49}" type="slidenum">
              <a:rPr lang="es-ES" sz="1200"/>
              <a:pPr algn="r" eaLnBrk="1" hangingPunct="1"/>
              <a:t>14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352627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256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87284878-F102-418A-BA3B-199BACB5B72A}" type="slidenum">
              <a:rPr lang="es-ES" sz="1200"/>
              <a:pPr algn="r" eaLnBrk="1" hangingPunct="1"/>
              <a:t>16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1983807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dirty="0" smtClean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B7ED4741-149D-43DA-9DA6-AC56441600CA}" type="slidenum">
              <a:rPr lang="es-ES" sz="1200"/>
              <a:pPr algn="r" eaLnBrk="1" hangingPunct="1"/>
              <a:t>18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3672713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48095" y="9426817"/>
            <a:ext cx="2948011" cy="49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30" tIns="46714" rIns="93430" bIns="46714" anchor="b"/>
          <a:lstStyle>
            <a:lvl1pPr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C8799D81-FE77-400D-8A68-32B44BF9633B}" type="slidenum">
              <a:rPr lang="es-ES" sz="1200"/>
              <a:pPr algn="r" eaLnBrk="1" hangingPunct="1"/>
              <a:t>2</a:t>
            </a:fld>
            <a:endParaRPr lang="es-E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S_tradnl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9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49664" y="9426817"/>
            <a:ext cx="2946443" cy="49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71" tIns="46335" rIns="92671" bIns="46335" anchor="b"/>
          <a:lstStyle/>
          <a:p>
            <a:pPr defTabSz="892175"/>
            <a:fld id="{48CA3BDE-C978-4969-A897-2417229E91C2}" type="slidenum">
              <a:rPr lang="es-ES" sz="1100"/>
              <a:pPr defTabSz="892175"/>
              <a:t>21</a:t>
            </a:fld>
            <a:endParaRPr lang="es-ES" sz="11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770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48095" y="9426817"/>
            <a:ext cx="2948011" cy="49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30" tIns="46714" rIns="93430" bIns="46714" anchor="b"/>
          <a:lstStyle>
            <a:lvl1pPr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90588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C8799D81-FE77-400D-8A68-32B44BF9633B}" type="slidenum">
              <a:rPr lang="es-ES" sz="1200"/>
              <a:pPr algn="r" eaLnBrk="1" hangingPunct="1"/>
              <a:t>3</a:t>
            </a:fld>
            <a:endParaRPr lang="es-E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S_tradnl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36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La comunicación gira en</a:t>
            </a:r>
            <a:r>
              <a:rPr lang="es-ES" baseline="0" dirty="0" smtClean="0"/>
              <a:t> torno a la web, aunque no es el único elemento.</a:t>
            </a:r>
            <a:endParaRPr lang="es-ES" dirty="0" smtClean="0"/>
          </a:p>
          <a:p>
            <a:r>
              <a:rPr lang="es-ES" dirty="0" smtClean="0"/>
              <a:t>Objetivos:</a:t>
            </a:r>
          </a:p>
          <a:p>
            <a:pPr marL="165415" indent="-165415">
              <a:buFontTx/>
              <a:buChar char="-"/>
            </a:pPr>
            <a:r>
              <a:rPr lang="es-ES" dirty="0" smtClean="0"/>
              <a:t>Mostrar</a:t>
            </a:r>
            <a:r>
              <a:rPr lang="es-ES" baseline="0" dirty="0" smtClean="0"/>
              <a:t> resultados</a:t>
            </a:r>
          </a:p>
          <a:p>
            <a:pPr marL="165415" indent="-165415">
              <a:buFontTx/>
              <a:buChar char="-"/>
            </a:pPr>
            <a:r>
              <a:rPr lang="es-ES" baseline="0" dirty="0" smtClean="0"/>
              <a:t>Buena imagen del Programa ante todos los actores, principalmente Comisión Europea</a:t>
            </a:r>
          </a:p>
          <a:p>
            <a:pPr marL="165415" indent="-165415">
              <a:buFontTx/>
              <a:buChar char="-"/>
            </a:pPr>
            <a:r>
              <a:rPr lang="es-ES" baseline="0" dirty="0" smtClean="0"/>
              <a:t>Mostrar capacidad de la institución para programas y proyectos internacionales</a:t>
            </a:r>
          </a:p>
          <a:p>
            <a:r>
              <a:rPr lang="es-ES" baseline="0" dirty="0" smtClean="0"/>
              <a:t>Qué hacemos?</a:t>
            </a:r>
          </a:p>
          <a:p>
            <a:pPr marL="165415" indent="-165415">
              <a:buFontTx/>
              <a:buChar char="-"/>
            </a:pPr>
            <a:r>
              <a:rPr lang="es-ES" baseline="0" dirty="0" smtClean="0"/>
              <a:t>Difusión a través de 81 vídeos, 2 revistas, 2 encuentros… y redes sociales. Algunos datos: ver revista; </a:t>
            </a:r>
          </a:p>
          <a:p>
            <a:r>
              <a:rPr lang="es-ES" baseline="0" dirty="0" smtClean="0"/>
              <a:t>Quienes somos?</a:t>
            </a:r>
          </a:p>
          <a:p>
            <a:pPr marL="165415" indent="-165415">
              <a:buFontTx/>
              <a:buChar char="-"/>
            </a:pPr>
            <a:r>
              <a:rPr lang="es-ES" baseline="0" dirty="0" smtClean="0"/>
              <a:t>Comunicación es un elemento transversal del programa</a:t>
            </a:r>
          </a:p>
          <a:p>
            <a:pPr marL="165415" indent="-165415">
              <a:buFontTx/>
              <a:buChar char="-"/>
            </a:pPr>
            <a:r>
              <a:rPr lang="es-ES" baseline="0" dirty="0" smtClean="0"/>
              <a:t>Todos participan de la comunicación</a:t>
            </a:r>
          </a:p>
          <a:p>
            <a:pPr marL="165415" indent="-165415">
              <a:buFontTx/>
              <a:buChar char="-"/>
            </a:pPr>
            <a:r>
              <a:rPr lang="es-ES" baseline="0" dirty="0" smtClean="0"/>
              <a:t>En FIIAPP, dirección, técnicas, equipo multidisciplinar de gestión del conocimiento/comunicación e incluso administración, participan con opiniones y toma de decisiones en qué y como debemos contar lo que hacemos. Eso hace el trabajo más consensuado, y más sencillo.</a:t>
            </a:r>
          </a:p>
          <a:p>
            <a:r>
              <a:rPr lang="es-ES" baseline="0" dirty="0" smtClean="0"/>
              <a:t>Perspectivas:</a:t>
            </a:r>
          </a:p>
          <a:p>
            <a:pPr marL="165415" indent="-165415">
              <a:buFontTx/>
              <a:buChar char="-"/>
            </a:pPr>
            <a:r>
              <a:rPr lang="es-ES" baseline="0" dirty="0" smtClean="0"/>
              <a:t>Dejar huella. Para un programa que es un modelo novedoso de cooperación. Pensar en productos que nos recuerden. Más a medio plazo. Comunicación crece mientras el programa se apaga lentamente.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F12B-4920-4875-940D-AC25E8EAF849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464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63E77-BC6F-43DC-9A4D-AC440BCB707E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256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858FAB9F-D705-4663-A72D-998E27EA223A}" type="slidenum">
              <a:rPr lang="es-ES" sz="1200"/>
              <a:pPr algn="r" eaLnBrk="1" hangingPunct="1"/>
              <a:t>6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2498958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8FF2E511-E9A8-4488-A86B-6B016190FA49}" type="slidenum">
              <a:rPr lang="es-ES" sz="1200"/>
              <a:pPr algn="r" eaLnBrk="1" hangingPunct="1"/>
              <a:t>8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1534219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ES" smtClean="0">
              <a:latin typeface="Arial" panose="020B0604020202020204" pitchFamily="34" charset="0"/>
            </a:endParaRPr>
          </a:p>
        </p:txBody>
      </p:sp>
      <p:sp>
        <p:nvSpPr>
          <p:cNvPr id="1802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599" eaLnBrk="0" hangingPunct="0"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6086" indent="-298494" defTabSz="938599" eaLnBrk="0" hangingPunct="0"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3978" indent="-238796" defTabSz="938599" eaLnBrk="0" hangingPunct="0"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1569" indent="-238796" defTabSz="938599" eaLnBrk="0" hangingPunct="0"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49160" indent="-238796" defTabSz="938599" eaLnBrk="0" hangingPunct="0"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6751" indent="-238796" defTabSz="938599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04342" indent="-238796" defTabSz="938599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933" indent="-238796" defTabSz="938599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9525" indent="-238796" defTabSz="938599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CCBA29F-483C-4826-831E-02C8D3E5B375}" type="slidenum">
              <a:rPr lang="es-ES" altLang="es-ES" sz="1300"/>
              <a:pPr eaLnBrk="1" hangingPunct="1"/>
              <a:t>9</a:t>
            </a:fld>
            <a:endParaRPr lang="es-ES" altLang="es-ES" sz="1300"/>
          </a:p>
        </p:txBody>
      </p:sp>
    </p:spTree>
    <p:extLst>
      <p:ext uri="{BB962C8B-B14F-4D97-AF65-F5344CB8AC3E}">
        <p14:creationId xmlns:p14="http://schemas.microsoft.com/office/powerpoint/2010/main" val="2235871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997B9-AAB7-4E1C-B2C1-99AAF995D0A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7292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62D8D-9186-4A1F-A74B-9E8A1FCAE5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9414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27F43-A916-45E2-A3C2-CF88D0EE177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236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B281E-952B-410A-9968-A137F20B92A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8879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66317-AA84-4985-93E7-82503618391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064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164D7-A43A-48FC-8001-6C1C33C451E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0057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92311-B19C-4647-8DB1-D340C8B539A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2697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58EB5-38D0-4790-914C-1B070D4DEFB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179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86B5A-1D64-4659-8201-0C023601CE4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1071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5085A-36FB-4E49-82CC-D868DF1E717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1686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5FDC-B416-4EEA-9546-1BEA9989C69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960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>
                <a:sym typeface="Gill Sans MT" charset="0"/>
              </a:rPr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93D4D-006F-4BFC-8273-8776EB7441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7936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7350"/>
            <a:ext cx="1300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2"/>
          <p:cNvSpPr>
            <a:spLocks noChangeShapeType="1"/>
          </p:cNvSpPr>
          <p:nvPr/>
        </p:nvSpPr>
        <p:spPr bwMode="auto">
          <a:xfrm rot="10800000" flipH="1">
            <a:off x="635000" y="1839913"/>
            <a:ext cx="11734800" cy="1587"/>
          </a:xfrm>
          <a:prstGeom prst="line">
            <a:avLst/>
          </a:prstGeom>
          <a:noFill/>
          <a:ln w="12700">
            <a:solidFill>
              <a:srgbClr val="A7AA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43650" y="9326563"/>
            <a:ext cx="3175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rgbClr val="0D4C92"/>
                </a:solidFill>
                <a:latin typeface="+mj-lt"/>
                <a:ea typeface="Gill Sans" charset="0"/>
                <a:cs typeface="Gill Sans" charset="0"/>
                <a:sym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j-lt"/>
              </a:defRPr>
            </a:lvl2pPr>
            <a:lvl3pPr algn="l">
              <a:defRPr sz="1200">
                <a:solidFill>
                  <a:schemeClr val="tx1"/>
                </a:solidFill>
                <a:latin typeface="+mj-lt"/>
              </a:defRPr>
            </a:lvl3pPr>
            <a:lvl4pPr algn="l">
              <a:defRPr sz="1200">
                <a:solidFill>
                  <a:schemeClr val="tx1"/>
                </a:solidFill>
                <a:latin typeface="+mj-lt"/>
              </a:defRPr>
            </a:lvl4pPr>
            <a:lvl5pPr algn="l">
              <a:defRPr sz="1200">
                <a:solidFill>
                  <a:schemeClr val="tx1"/>
                </a:solidFill>
                <a:latin typeface="+mj-lt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</a:defRPr>
            </a:lvl9pPr>
          </a:lstStyle>
          <a:p>
            <a:pPr>
              <a:defRPr/>
            </a:pPr>
            <a:fld id="{FBE8302B-DF40-45DA-AA7B-0461F895894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+mj-lt"/>
          <a:ea typeface="+mj-ea"/>
          <a:cs typeface="+mj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+mn-lt"/>
          <a:ea typeface="+mn-ea"/>
          <a:cs typeface="+mn-cs"/>
          <a:sym typeface="Gill Sans MT" pitchFamily="34" charset="0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pitchFamily="34" charset="0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pitchFamily="34" charset="0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pitchFamily="34" charset="0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cid:image001.png@01CE1B55.34276450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://stellae.usc.es/red/file/view/25702/la-voz-del-alumnado" TargetMode="Externa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9.jpeg"/><Relationship Id="rId5" Type="http://schemas.openxmlformats.org/officeDocument/2006/relationships/diagramData" Target="../diagrams/data1.xml"/><Relationship Id="rId10" Type="http://schemas.openxmlformats.org/officeDocument/2006/relationships/hyperlink" Target="http://stellae.usc.es/red/file/view/25702/la-voz-del-alumnado" TargetMode="External"/><Relationship Id="rId4" Type="http://schemas.openxmlformats.org/officeDocument/2006/relationships/image" Target="../media/image8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://europa.eu.int/comm/europeaid/index_es.htm" TargetMode="Externa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14" y="2474895"/>
            <a:ext cx="5867375" cy="5426425"/>
          </a:xfrm>
          <a:prstGeom prst="rect">
            <a:avLst/>
          </a:prstGeom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-358775"/>
            <a:ext cx="261938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 anchor="ctr">
            <a:spAutoFit/>
          </a:bodyPr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642938" y="308174"/>
            <a:ext cx="12361862" cy="2371332"/>
          </a:xfrm>
          <a:prstGeom prst="rect">
            <a:avLst/>
          </a:prstGeom>
        </p:spPr>
        <p:txBody>
          <a:bodyPr lIns="92878" tIns="46439" rIns="92878" bIns="46439">
            <a:spAutoFit/>
          </a:bodyPr>
          <a:lstStyle/>
          <a:p>
            <a:pPr marL="406345" indent="-406345" algn="ctr">
              <a:defRPr/>
            </a:pPr>
            <a:endParaRPr lang="es-ES" sz="4600" b="1" dirty="0" smtClean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  <a:p>
            <a:pPr marL="406345" indent="-406345" algn="ctr">
              <a:defRPr/>
            </a:pPr>
            <a:endParaRPr lang="es-ES" sz="1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  <a:p>
            <a:pPr marL="406345" indent="-406345" algn="ctr">
              <a:defRPr/>
            </a:pPr>
            <a:r>
              <a:rPr lang="es-ES" sz="4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Fortalecimiento de los programas de educación fiscal      </a:t>
            </a:r>
            <a:endParaRPr lang="es-ES" sz="46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42938" y="5188108"/>
            <a:ext cx="17425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000" b="1" dirty="0" smtClean="0">
                <a:latin typeface="Gill Sans MT" panose="020B0502020104020203" pitchFamily="34" charset="0"/>
              </a:rPr>
              <a:t>Borja Díaz </a:t>
            </a:r>
            <a:r>
              <a:rPr lang="es-ES_tradnl" sz="3000" b="1" dirty="0" err="1" smtClean="0">
                <a:latin typeface="Gill Sans MT" panose="020B0502020104020203" pitchFamily="34" charset="0"/>
              </a:rPr>
              <a:t>Rivillas</a:t>
            </a:r>
            <a:endParaRPr lang="es-ES_tradnl" sz="3000" b="1" dirty="0" smtClean="0">
              <a:latin typeface="Gill Sans MT" panose="020B0502020104020203" pitchFamily="34" charset="0"/>
            </a:endParaRPr>
          </a:p>
          <a:p>
            <a:pPr algn="ctr"/>
            <a:r>
              <a:rPr lang="es-ES_tradnl" sz="3000" dirty="0" smtClean="0">
                <a:latin typeface="Gill Sans MT" panose="020B0502020104020203" pitchFamily="34" charset="0"/>
              </a:rPr>
              <a:t>Técnico Sénior, FIIAPP/</a:t>
            </a:r>
            <a:r>
              <a:rPr lang="es-ES_tradnl" sz="3000" dirty="0" err="1" smtClean="0">
                <a:latin typeface="Gill Sans MT" panose="020B0502020104020203" pitchFamily="34" charset="0"/>
              </a:rPr>
              <a:t>EUROsociAL</a:t>
            </a:r>
            <a:r>
              <a:rPr lang="es-ES_tradnl" sz="3000" dirty="0" smtClean="0">
                <a:latin typeface="Gill Sans MT" panose="020B0502020104020203" pitchFamily="34" charset="0"/>
              </a:rPr>
              <a:t> </a:t>
            </a:r>
            <a:endParaRPr lang="es-ES_tradnl" sz="3000" dirty="0">
              <a:latin typeface="Gill Sans MT" panose="020B0502020104020203" pitchFamily="34" charset="0"/>
            </a:endParaRPr>
          </a:p>
        </p:txBody>
      </p:sp>
      <p:pic>
        <p:nvPicPr>
          <p:cNvPr id="7" name="Imagen 6" descr="Descripción: logos_eurosocial_CMYK (nuevo)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73" y="8097824"/>
            <a:ext cx="12278750" cy="1229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62187" y="2009423"/>
            <a:ext cx="11776569" cy="213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00" b="1">
                <a:solidFill>
                  <a:srgbClr val="FFCC66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CC66"/>
                </a:solidFill>
                <a:cs typeface="Times New Roman" pitchFamily="18" charset="0"/>
              </a:rPr>
            </a:br>
            <a:r>
              <a:rPr lang="en-GB" sz="2800" b="1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en-GB" sz="2800" b="1">
                <a:solidFill>
                  <a:schemeClr val="bg1"/>
                </a:solidFill>
                <a:cs typeface="Times New Roman" pitchFamily="18" charset="0"/>
              </a:rPr>
            </a:br>
            <a:r>
              <a:rPr lang="en-GB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s-ES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13315" name="Rectangle 18"/>
          <p:cNvSpPr>
            <a:spLocks noChangeArrowheads="1"/>
          </p:cNvSpPr>
          <p:nvPr/>
        </p:nvSpPr>
        <p:spPr bwMode="auto">
          <a:xfrm>
            <a:off x="0" y="187396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16" name="Rectangle 19"/>
          <p:cNvSpPr>
            <a:spLocks noChangeArrowheads="1"/>
          </p:cNvSpPr>
          <p:nvPr/>
        </p:nvSpPr>
        <p:spPr bwMode="auto">
          <a:xfrm>
            <a:off x="0" y="187396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17" name="Rectangle 28"/>
          <p:cNvSpPr>
            <a:spLocks noChangeArrowheads="1"/>
          </p:cNvSpPr>
          <p:nvPr/>
        </p:nvSpPr>
        <p:spPr bwMode="auto">
          <a:xfrm>
            <a:off x="0" y="28448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18" name="Rectangle 29"/>
          <p:cNvSpPr>
            <a:spLocks noChangeArrowheads="1"/>
          </p:cNvSpPr>
          <p:nvPr/>
        </p:nvSpPr>
        <p:spPr bwMode="auto">
          <a:xfrm>
            <a:off x="0" y="28448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19" name="Rectangle 33"/>
          <p:cNvSpPr>
            <a:spLocks noChangeArrowheads="1"/>
          </p:cNvSpPr>
          <p:nvPr/>
        </p:nvSpPr>
        <p:spPr bwMode="auto">
          <a:xfrm>
            <a:off x="0" y="431236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0" name="Rectangle 34"/>
          <p:cNvSpPr>
            <a:spLocks noChangeArrowheads="1"/>
          </p:cNvSpPr>
          <p:nvPr/>
        </p:nvSpPr>
        <p:spPr bwMode="auto">
          <a:xfrm>
            <a:off x="0" y="431236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1" name="Rectangle 38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2" name="Rectangle 39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3" name="Rectangle 43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4" name="Rectangle 44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5" name="Rectangle 48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6" name="Rectangle 49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7" name="Rectangle 55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8" name="Rectangle 56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9" name="Rectangle 60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30" name="Rectangle 61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31" name="Rectangle 65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32" name="Rectangle 66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26" name="9 CuadroTexto"/>
          <p:cNvSpPr txBox="1">
            <a:spLocks noChangeArrowheads="1"/>
          </p:cNvSpPr>
          <p:nvPr/>
        </p:nvSpPr>
        <p:spPr bwMode="auto">
          <a:xfrm>
            <a:off x="254994" y="8492748"/>
            <a:ext cx="12766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eaLnBrk="1" hangingPunct="1"/>
            <a:r>
              <a:rPr lang="es-ES" sz="3200" dirty="0" smtClean="0"/>
              <a:t>Ministerio de Educación de Honduras: 6.500 estudiantes en 2014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77" y="2009424"/>
            <a:ext cx="7437654" cy="46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304" y="4245612"/>
            <a:ext cx="6700452" cy="4149063"/>
          </a:xfrm>
          <a:prstGeom prst="rect">
            <a:avLst/>
          </a:prstGeom>
        </p:spPr>
      </p:pic>
      <p:sp>
        <p:nvSpPr>
          <p:cNvPr id="25" name="1 Rectángulo"/>
          <p:cNvSpPr/>
          <p:nvPr/>
        </p:nvSpPr>
        <p:spPr>
          <a:xfrm>
            <a:off x="1965896" y="1132384"/>
            <a:ext cx="12118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Resultados: alianza con el sistema educativo </a:t>
            </a:r>
            <a:r>
              <a:rPr lang="es-ES" sz="4400" b="1" dirty="0" smtClean="0">
                <a:latin typeface="Gill Sans MT" pitchFamily="34" charset="0"/>
              </a:rPr>
              <a:t> </a:t>
            </a:r>
            <a:endParaRPr lang="es-ES" sz="4400" b="1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87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62187" y="2009423"/>
            <a:ext cx="11776569" cy="213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00" b="1">
                <a:solidFill>
                  <a:srgbClr val="FFCC66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CC66"/>
                </a:solidFill>
                <a:cs typeface="Times New Roman" pitchFamily="18" charset="0"/>
              </a:rPr>
            </a:br>
            <a:r>
              <a:rPr lang="en-GB" sz="2800" b="1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en-GB" sz="2800" b="1">
                <a:solidFill>
                  <a:schemeClr val="bg1"/>
                </a:solidFill>
                <a:cs typeface="Times New Roman" pitchFamily="18" charset="0"/>
              </a:rPr>
            </a:br>
            <a:r>
              <a:rPr lang="en-GB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s-ES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13315" name="Rectangle 18"/>
          <p:cNvSpPr>
            <a:spLocks noChangeArrowheads="1"/>
          </p:cNvSpPr>
          <p:nvPr/>
        </p:nvSpPr>
        <p:spPr bwMode="auto">
          <a:xfrm>
            <a:off x="0" y="187396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16" name="Rectangle 19"/>
          <p:cNvSpPr>
            <a:spLocks noChangeArrowheads="1"/>
          </p:cNvSpPr>
          <p:nvPr/>
        </p:nvSpPr>
        <p:spPr bwMode="auto">
          <a:xfrm>
            <a:off x="0" y="187396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17" name="Rectangle 28"/>
          <p:cNvSpPr>
            <a:spLocks noChangeArrowheads="1"/>
          </p:cNvSpPr>
          <p:nvPr/>
        </p:nvSpPr>
        <p:spPr bwMode="auto">
          <a:xfrm>
            <a:off x="0" y="28448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18" name="Rectangle 29"/>
          <p:cNvSpPr>
            <a:spLocks noChangeArrowheads="1"/>
          </p:cNvSpPr>
          <p:nvPr/>
        </p:nvSpPr>
        <p:spPr bwMode="auto">
          <a:xfrm>
            <a:off x="0" y="28448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19" name="Rectangle 33"/>
          <p:cNvSpPr>
            <a:spLocks noChangeArrowheads="1"/>
          </p:cNvSpPr>
          <p:nvPr/>
        </p:nvSpPr>
        <p:spPr bwMode="auto">
          <a:xfrm>
            <a:off x="0" y="431236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0" name="Rectangle 34"/>
          <p:cNvSpPr>
            <a:spLocks noChangeArrowheads="1"/>
          </p:cNvSpPr>
          <p:nvPr/>
        </p:nvSpPr>
        <p:spPr bwMode="auto">
          <a:xfrm>
            <a:off x="0" y="431236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1" name="Rectangle 38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2" name="Rectangle 39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3" name="Rectangle 43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4" name="Rectangle 44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5" name="Rectangle 48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6" name="Rectangle 49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7" name="Rectangle 55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8" name="Rectangle 56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9" name="Rectangle 60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30" name="Rectangle 61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31" name="Rectangle 65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32" name="Rectangle 66"/>
          <p:cNvSpPr>
            <a:spLocks noChangeArrowheads="1"/>
          </p:cNvSpPr>
          <p:nvPr/>
        </p:nvSpPr>
        <p:spPr bwMode="auto">
          <a:xfrm>
            <a:off x="0" y="0"/>
            <a:ext cx="13004800" cy="7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7" y="3334866"/>
            <a:ext cx="5385527" cy="462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://rotafolio.files.wordpress.com/2010/08/wolpc-x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28" y="4012704"/>
            <a:ext cx="4775920" cy="373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9 CuadroTexto"/>
          <p:cNvSpPr txBox="1">
            <a:spLocks noChangeArrowheads="1"/>
          </p:cNvSpPr>
          <p:nvPr/>
        </p:nvSpPr>
        <p:spPr bwMode="auto">
          <a:xfrm>
            <a:off x="338614" y="8117160"/>
            <a:ext cx="127666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eaLnBrk="1" hangingPunct="1"/>
            <a:r>
              <a:rPr lang="es-ES" sz="3200" dirty="0" smtClean="0"/>
              <a:t>Desarrollo Educación Fiscal en Secundaria y Técnica</a:t>
            </a:r>
          </a:p>
          <a:p>
            <a:pPr eaLnBrk="1" hangingPunct="1"/>
            <a:r>
              <a:rPr lang="es-ES" sz="3200" dirty="0" smtClean="0"/>
              <a:t>a través del </a:t>
            </a:r>
            <a:r>
              <a:rPr lang="es-ES" sz="3200" b="1" dirty="0" smtClean="0"/>
              <a:t>Plan Ceibal</a:t>
            </a:r>
            <a:r>
              <a:rPr lang="es-ES" sz="3200" dirty="0" smtClean="0"/>
              <a:t>: </a:t>
            </a:r>
            <a:r>
              <a:rPr lang="es-CL" sz="3200" dirty="0" smtClean="0"/>
              <a:t>154.000 </a:t>
            </a:r>
            <a:r>
              <a:rPr lang="es-CL" sz="3200" dirty="0"/>
              <a:t>estudiantes </a:t>
            </a:r>
            <a:r>
              <a:rPr lang="es-CL" sz="3200" dirty="0" smtClean="0"/>
              <a:t>al año en Uruguay</a:t>
            </a:r>
            <a:endParaRPr lang="es-ES" sz="3200" dirty="0" smtClean="0"/>
          </a:p>
        </p:txBody>
      </p:sp>
      <p:sp>
        <p:nvSpPr>
          <p:cNvPr id="27" name="1 Rectángulo"/>
          <p:cNvSpPr>
            <a:spLocks noChangeArrowheads="1"/>
          </p:cNvSpPr>
          <p:nvPr/>
        </p:nvSpPr>
        <p:spPr bwMode="auto">
          <a:xfrm>
            <a:off x="390525" y="1203325"/>
            <a:ext cx="12118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sz="4000" b="1" dirty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A</a:t>
            </a: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lianza </a:t>
            </a:r>
            <a:r>
              <a:rPr lang="es-ES" sz="4000" b="1" dirty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con el sistema educativo</a:t>
            </a:r>
          </a:p>
        </p:txBody>
      </p:sp>
      <p:sp>
        <p:nvSpPr>
          <p:cNvPr id="2" name="1 Rectángulo"/>
          <p:cNvSpPr/>
          <p:nvPr/>
        </p:nvSpPr>
        <p:spPr>
          <a:xfrm>
            <a:off x="2464851" y="2338950"/>
            <a:ext cx="21627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Motivación </a:t>
            </a:r>
            <a:endParaRPr lang="es-E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4680431" y="2522451"/>
            <a:ext cx="21820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Innovación </a:t>
            </a:r>
            <a:endParaRPr lang="es-E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862440" y="2784061"/>
            <a:ext cx="27606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Brecha digital  </a:t>
            </a:r>
            <a:endParaRPr lang="es-E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8930542" y="3302616"/>
            <a:ext cx="38619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Nuevos aprendizajes </a:t>
            </a:r>
            <a:endParaRPr lang="es-E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259266" y="1877754"/>
            <a:ext cx="23214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Integración  </a:t>
            </a:r>
            <a:endParaRPr lang="es-E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2" name="Picture 2" descr="La voz del alumnad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7" y="3151365"/>
            <a:ext cx="5421969" cy="476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73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B2F693-D2DF-4468-B9CD-2B6E2C9EC300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90525" y="1203325"/>
            <a:ext cx="121189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345" indent="-406345" algn="ctr">
              <a:defRPr/>
            </a:pP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Resultados: </a:t>
            </a: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alianza con u</a:t>
            </a: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niversidades   </a:t>
            </a:r>
            <a:endParaRPr lang="es-ES" sz="4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978" y="2644552"/>
            <a:ext cx="3228759" cy="409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Borja Diaz\AppData\Local\Microsoft\Windows\Temporary Internet Files\Content.Outlook\30121T25\20140924_161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85" y="3436640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hoto 1 (4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96" y="4148138"/>
            <a:ext cx="3176116" cy="423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980630" y="8621562"/>
            <a:ext cx="936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Núcleos de Apoyo Contable y Fiscal: NAF</a:t>
            </a:r>
            <a:endParaRPr lang="es-ES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296" y="2075685"/>
            <a:ext cx="3007699" cy="157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66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6508365"/>
            <a:ext cx="2757984" cy="275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B2F693-D2DF-4468-B9CD-2B6E2C9EC300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90525" y="1203325"/>
            <a:ext cx="121189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345" indent="-406345" algn="ctr">
              <a:defRPr/>
            </a:pPr>
            <a:r>
              <a:rPr lang="es-ES" sz="4000" b="1" dirty="0" err="1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NAFs</a:t>
            </a: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 creados con apoyo de EUROsociAL   </a:t>
            </a:r>
            <a:endParaRPr lang="es-ES" sz="4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</p:txBody>
      </p:sp>
      <p:pic>
        <p:nvPicPr>
          <p:cNvPr id="5" name="Mapa"/>
          <p:cNvPicPr preferRelativeResize="0"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80" y="2479231"/>
            <a:ext cx="5328592" cy="6590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7057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araguay"/>
          <p:cNvSpPr>
            <a:spLocks noChangeArrowheads="1"/>
          </p:cNvSpPr>
          <p:nvPr/>
        </p:nvSpPr>
        <p:spPr bwMode="auto">
          <a:xfrm>
            <a:off x="561975" y="2028704"/>
            <a:ext cx="3293294" cy="686169"/>
          </a:xfrm>
          <a:prstGeom prst="wedgeRoundRectCallout">
            <a:avLst>
              <a:gd name="adj1" fmla="val 75799"/>
              <a:gd name="adj2" fmla="val 136255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/>
          <a:p>
            <a:endParaRPr lang="es-ES" sz="1050" b="1" dirty="0">
              <a:solidFill>
                <a:srgbClr val="39639D"/>
              </a:solidFill>
            </a:endParaRPr>
          </a:p>
          <a:p>
            <a:endParaRPr lang="es-ES" sz="1050" b="1" dirty="0">
              <a:solidFill>
                <a:srgbClr val="39639D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D4C92"/>
                </a:solidFill>
              </a:rPr>
              <a:t>MÉXICO</a:t>
            </a:r>
          </a:p>
          <a:p>
            <a:r>
              <a:rPr lang="es-ES" sz="2000" b="1" dirty="0" smtClean="0">
                <a:solidFill>
                  <a:srgbClr val="39639D"/>
                </a:solidFill>
              </a:rPr>
              <a:t>26 centro universitarios </a:t>
            </a:r>
            <a:endParaRPr lang="es-ES" sz="2000" b="1" dirty="0">
              <a:solidFill>
                <a:srgbClr val="39639D"/>
              </a:solidFill>
            </a:endParaRPr>
          </a:p>
          <a:p>
            <a:endParaRPr lang="es-ES" sz="1050" b="1" dirty="0">
              <a:solidFill>
                <a:srgbClr val="39639D"/>
              </a:solidFill>
            </a:endParaRPr>
          </a:p>
        </p:txBody>
      </p:sp>
      <p:sp>
        <p:nvSpPr>
          <p:cNvPr id="3" name="AutoShape 2" descr="http://www.google.es/url?sa=i&amp;source=images&amp;cd=&amp;docid=Jg3VDgutHM3lYM&amp;tbnid=4X3lL5qc64R0SM:&amp;ved=0CAUQjBw&amp;url=http%3A%2F%2Fwww.poderpda.com%2Fwp-content%2Fuploads%2F2011%2F04%2FlogoUNAM.jpg&amp;ei=CQ-wU87eDNG10QWVpoGQBA&amp;psig=AFQjCNHLzecqbbGdl6Q_DRXx5q1WdVMenA&amp;ust=1404133513295381"/>
          <p:cNvSpPr>
            <a:spLocks noChangeAspect="1" noChangeArrowheads="1"/>
          </p:cNvSpPr>
          <p:nvPr/>
        </p:nvSpPr>
        <p:spPr bwMode="auto">
          <a:xfrm>
            <a:off x="63500" y="-136525"/>
            <a:ext cx="11344275" cy="127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9" name="AutoShape 4" descr="http://www.google.es/url?sa=i&amp;source=images&amp;cd=&amp;docid=Jg3VDgutHM3lYM&amp;tbnid=4X3lL5qc64R0SM:&amp;ved=0CAUQjBw&amp;url=http%3A%2F%2Fwww.poderpda.com%2Fwp-content%2Fuploads%2F2011%2F04%2FlogoUNAM.jpg&amp;ei=CQ-wU87eDNG10QWVpoGQBA&amp;psig=AFQjCNHLzecqbbGdl6Q_DRXx5q1WdVMenA&amp;ust=1404133513295381"/>
          <p:cNvSpPr>
            <a:spLocks noChangeAspect="1" noChangeArrowheads="1"/>
          </p:cNvSpPr>
          <p:nvPr/>
        </p:nvSpPr>
        <p:spPr bwMode="auto">
          <a:xfrm>
            <a:off x="-338360" y="0"/>
            <a:ext cx="11344275" cy="127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3" name="Costa Rica"/>
          <p:cNvSpPr>
            <a:spLocks noChangeArrowheads="1"/>
          </p:cNvSpPr>
          <p:nvPr/>
        </p:nvSpPr>
        <p:spPr bwMode="auto">
          <a:xfrm>
            <a:off x="6260086" y="1986804"/>
            <a:ext cx="4474493" cy="1346920"/>
          </a:xfrm>
          <a:prstGeom prst="wedgeRoundRectCallout">
            <a:avLst>
              <a:gd name="adj1" fmla="val -61005"/>
              <a:gd name="adj2" fmla="val 92699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/>
          <a:p>
            <a:pPr algn="ctr"/>
            <a:r>
              <a:rPr lang="es-ES" sz="2000" b="1" dirty="0" smtClean="0">
                <a:solidFill>
                  <a:srgbClr val="39639D"/>
                </a:solidFill>
              </a:rPr>
              <a:t>COSTA RICA</a:t>
            </a:r>
            <a:endParaRPr lang="es-ES" sz="2000" b="1" dirty="0">
              <a:solidFill>
                <a:srgbClr val="39639D"/>
              </a:solidFill>
            </a:endParaRPr>
          </a:p>
          <a:p>
            <a:pPr marL="171450" indent="-171450">
              <a:buFontTx/>
              <a:buChar char="-"/>
            </a:pPr>
            <a:r>
              <a:rPr lang="es-ES" sz="2000" b="1" dirty="0">
                <a:solidFill>
                  <a:srgbClr val="39639D"/>
                </a:solidFill>
              </a:rPr>
              <a:t>Universidad </a:t>
            </a:r>
            <a:r>
              <a:rPr lang="es-ES" sz="2000" b="1" dirty="0" smtClean="0">
                <a:solidFill>
                  <a:srgbClr val="39639D"/>
                </a:solidFill>
              </a:rPr>
              <a:t>de </a:t>
            </a:r>
            <a:r>
              <a:rPr lang="es-ES" sz="2000" b="1" dirty="0">
                <a:solidFill>
                  <a:srgbClr val="39639D"/>
                </a:solidFill>
              </a:rPr>
              <a:t>Costa Rica </a:t>
            </a:r>
          </a:p>
          <a:p>
            <a:pPr marL="171450" indent="-171450">
              <a:buFontTx/>
              <a:buChar char="-"/>
            </a:pPr>
            <a:r>
              <a:rPr lang="es-ES" sz="2000" b="1" dirty="0">
                <a:solidFill>
                  <a:srgbClr val="92D050"/>
                </a:solidFill>
              </a:rPr>
              <a:t>Universidad Tecnológica </a:t>
            </a:r>
            <a:r>
              <a:rPr lang="es-ES" sz="2000" b="1" dirty="0" smtClean="0">
                <a:solidFill>
                  <a:srgbClr val="92D050"/>
                </a:solidFill>
              </a:rPr>
              <a:t>Nacional</a:t>
            </a:r>
          </a:p>
          <a:p>
            <a:pPr marL="171450" indent="-171450">
              <a:buFontTx/>
              <a:buChar char="-"/>
            </a:pPr>
            <a:r>
              <a:rPr lang="es-ES" sz="2000" b="1" dirty="0" err="1" smtClean="0">
                <a:solidFill>
                  <a:srgbClr val="92D050"/>
                </a:solidFill>
              </a:rPr>
              <a:t>Uned</a:t>
            </a:r>
            <a:r>
              <a:rPr lang="es-ES" sz="2000" b="1" dirty="0" smtClean="0">
                <a:solidFill>
                  <a:srgbClr val="92D050"/>
                </a:solidFill>
              </a:rPr>
              <a:t> </a:t>
            </a:r>
            <a:endParaRPr lang="es-ES" sz="1050" b="1" dirty="0">
              <a:solidFill>
                <a:srgbClr val="92D050"/>
              </a:solidFill>
            </a:endParaRPr>
          </a:p>
          <a:p>
            <a:endParaRPr lang="es-ES" sz="1050" b="1" dirty="0">
              <a:solidFill>
                <a:srgbClr val="39639D"/>
              </a:solidFill>
            </a:endParaRPr>
          </a:p>
        </p:txBody>
      </p:sp>
      <p:sp>
        <p:nvSpPr>
          <p:cNvPr id="11" name="AutoShape 9" descr="http://www.google.es/url?sa=i&amp;source=images&amp;cd=&amp;docid=YUuCAEq9wW5pmM&amp;tbnid=BPBjwfaEnBwMqM:&amp;ved=0CAUQjBw&amp;url=http%3A%2F%2F2.bp.blogspot.com%2F-jdXCIv_-H5g%2FT9V23uCYECI%2FAAAAAAAABQI%2FVbNHmnBuWws%2Fs200%2FLogo%2BUpana.png&amp;ei=NBewU9adN7GV0QX0y4DABA&amp;psig=AFQjCNEx59Np6PbsLxDGqNPzCbk3HD_LAQ&amp;ust=1404135604966149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4" name="AutoShape 11" descr="http://www.google.es/url?sa=i&amp;source=images&amp;cd=&amp;docid=YUuCAEq9wW5pmM&amp;tbnid=BPBjwfaEnBwMqM:&amp;ved=0CAUQjBw&amp;url=http%3A%2F%2F2.bp.blogspot.com%2F-jdXCIv_-H5g%2FT9V23uCYECI%2FAAAAAAAABQI%2FVbNHmnBuWws%2Fs200%2FLogo%2BUpana.png&amp;ei=NBewU9adN7GV0QX0y4DABA&amp;psig=AFQjCNEx59Np6PbsLxDGqNPzCbk3HD_LAQ&amp;ust=1404135604966149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5" name="AutoShape 13" descr="http://www.google.es/url?sa=i&amp;source=images&amp;cd=&amp;docid=YUuCAEq9wW5pmM&amp;tbnid=BPBjwfaEnBwMqM:&amp;ved=0CAUQjBw&amp;url=http%3A%2F%2F2.bp.blogspot.com%2F-jdXCIv_-H5g%2FT9V23uCYECI%2FAAAAAAAABQI%2FVbNHmnBuWws%2Fs200%2FLogo%2BUpana.png&amp;ei=NBewU9adN7GV0QX0y4DABA&amp;psig=AFQjCNEx59Np6PbsLxDGqNPzCbk3HD_LAQ&amp;ust=1404135604966149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9" name="Paraguay"/>
          <p:cNvSpPr>
            <a:spLocks noChangeArrowheads="1"/>
          </p:cNvSpPr>
          <p:nvPr/>
        </p:nvSpPr>
        <p:spPr bwMode="auto">
          <a:xfrm>
            <a:off x="63500" y="4012703"/>
            <a:ext cx="4227315" cy="686879"/>
          </a:xfrm>
          <a:prstGeom prst="wedgeRoundRectCallout">
            <a:avLst>
              <a:gd name="adj1" fmla="val 80524"/>
              <a:gd name="adj2" fmla="val -47704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/>
          <a:p>
            <a:endParaRPr lang="es-ES" sz="1050" b="1" dirty="0">
              <a:solidFill>
                <a:srgbClr val="39639D"/>
              </a:solidFill>
            </a:endParaRPr>
          </a:p>
          <a:p>
            <a:endParaRPr lang="es-ES" sz="1050" b="1" dirty="0">
              <a:solidFill>
                <a:srgbClr val="39639D"/>
              </a:solidFill>
            </a:endParaRPr>
          </a:p>
          <a:p>
            <a:pPr algn="ctr"/>
            <a:r>
              <a:rPr lang="es-ES" sz="2000" b="1" dirty="0" smtClean="0">
                <a:solidFill>
                  <a:srgbClr val="39639D"/>
                </a:solidFill>
              </a:rPr>
              <a:t>HONDURAS</a:t>
            </a:r>
          </a:p>
          <a:p>
            <a:pPr marL="171450" indent="-171450" algn="ctr">
              <a:buFontTx/>
              <a:buChar char="-"/>
            </a:pPr>
            <a:r>
              <a:rPr lang="en-US" sz="2000" b="1" dirty="0">
                <a:solidFill>
                  <a:schemeClr val="accent2"/>
                </a:solidFill>
              </a:rPr>
              <a:t>Universidad </a:t>
            </a:r>
            <a:r>
              <a:rPr lang="en-US" sz="2000" b="1" dirty="0" err="1" smtClean="0">
                <a:solidFill>
                  <a:schemeClr val="accent2"/>
                </a:solidFill>
              </a:rPr>
              <a:t>Autónoma</a:t>
            </a:r>
            <a:r>
              <a:rPr lang="en-US" sz="2000" b="1" dirty="0" smtClean="0">
                <a:solidFill>
                  <a:schemeClr val="accent2"/>
                </a:solidFill>
              </a:rPr>
              <a:t> Nacional </a:t>
            </a:r>
            <a:endParaRPr lang="es-ES" sz="2000" b="1" dirty="0">
              <a:solidFill>
                <a:schemeClr val="accent2"/>
              </a:solidFill>
            </a:endParaRPr>
          </a:p>
          <a:p>
            <a:endParaRPr lang="es-ES" sz="1050" b="1" dirty="0">
              <a:solidFill>
                <a:srgbClr val="39639D"/>
              </a:solidFill>
            </a:endParaRPr>
          </a:p>
          <a:p>
            <a:endParaRPr lang="es-ES" sz="1050" b="1" dirty="0">
              <a:solidFill>
                <a:srgbClr val="39639D"/>
              </a:solidFill>
            </a:endParaRPr>
          </a:p>
        </p:txBody>
      </p:sp>
      <p:sp>
        <p:nvSpPr>
          <p:cNvPr id="20" name="Costa Rica"/>
          <p:cNvSpPr>
            <a:spLocks noChangeArrowheads="1"/>
          </p:cNvSpPr>
          <p:nvPr/>
        </p:nvSpPr>
        <p:spPr bwMode="auto">
          <a:xfrm>
            <a:off x="9206535" y="3539365"/>
            <a:ext cx="3302717" cy="1460384"/>
          </a:xfrm>
          <a:prstGeom prst="wedgeRoundRectCallout">
            <a:avLst>
              <a:gd name="adj1" fmla="val -80512"/>
              <a:gd name="adj2" fmla="val 47954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/>
          <a:p>
            <a:pPr algn="ctr"/>
            <a:r>
              <a:rPr lang="es-ES" sz="2000" b="1" dirty="0" smtClean="0">
                <a:solidFill>
                  <a:srgbClr val="39639D"/>
                </a:solidFill>
              </a:rPr>
              <a:t>BRASIL </a:t>
            </a:r>
            <a:endParaRPr lang="es-ES" sz="2000" b="1" dirty="0">
              <a:solidFill>
                <a:srgbClr val="39639D"/>
              </a:solidFill>
            </a:endParaRPr>
          </a:p>
          <a:p>
            <a:pPr marL="171450" indent="-171450">
              <a:buFontTx/>
              <a:buChar char="-"/>
            </a:pPr>
            <a:r>
              <a:rPr lang="es-ES" sz="2000" b="1" dirty="0" smtClean="0">
                <a:solidFill>
                  <a:srgbClr val="39639D"/>
                </a:solidFill>
              </a:rPr>
              <a:t>Universidad </a:t>
            </a:r>
            <a:r>
              <a:rPr lang="es-ES" sz="2000" b="1" dirty="0" err="1" smtClean="0">
                <a:solidFill>
                  <a:srgbClr val="39639D"/>
                </a:solidFill>
              </a:rPr>
              <a:t>Maringá</a:t>
            </a:r>
            <a:endParaRPr lang="es-ES" sz="2000" b="1" dirty="0" smtClean="0">
              <a:solidFill>
                <a:srgbClr val="39639D"/>
              </a:solidFill>
            </a:endParaRPr>
          </a:p>
          <a:p>
            <a:pPr marL="171450" indent="-171450">
              <a:buFontTx/>
              <a:buChar char="-"/>
            </a:pPr>
            <a:r>
              <a:rPr lang="es-ES" sz="2000" b="1" dirty="0" smtClean="0">
                <a:solidFill>
                  <a:srgbClr val="39639D"/>
                </a:solidFill>
              </a:rPr>
              <a:t>Universidad Fortaleza</a:t>
            </a:r>
            <a:endParaRPr lang="es-ES" sz="2000" b="1" dirty="0">
              <a:solidFill>
                <a:srgbClr val="39639D"/>
              </a:solidFill>
            </a:endParaRPr>
          </a:p>
        </p:txBody>
      </p:sp>
      <p:sp>
        <p:nvSpPr>
          <p:cNvPr id="21" name="Paraguay"/>
          <p:cNvSpPr>
            <a:spLocks noChangeArrowheads="1"/>
          </p:cNvSpPr>
          <p:nvPr/>
        </p:nvSpPr>
        <p:spPr bwMode="auto">
          <a:xfrm>
            <a:off x="2361765" y="8051229"/>
            <a:ext cx="3342978" cy="1224136"/>
          </a:xfrm>
          <a:prstGeom prst="wedgeRoundRectCallout">
            <a:avLst>
              <a:gd name="adj1" fmla="val 73028"/>
              <a:gd name="adj2" fmla="val -76745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/>
          <a:p>
            <a:pPr algn="ctr"/>
            <a:r>
              <a:rPr lang="es-ES" sz="2000" b="1" dirty="0" smtClean="0">
                <a:solidFill>
                  <a:srgbClr val="39639D"/>
                </a:solidFill>
              </a:rPr>
              <a:t>CHILE </a:t>
            </a:r>
            <a:endParaRPr lang="es-ES" sz="2000" b="1" dirty="0">
              <a:solidFill>
                <a:srgbClr val="39639D"/>
              </a:solidFill>
            </a:endParaRPr>
          </a:p>
          <a:p>
            <a:r>
              <a:rPr lang="es-ES" sz="2000" b="1" dirty="0" smtClean="0">
                <a:solidFill>
                  <a:schemeClr val="accent2"/>
                </a:solidFill>
              </a:rPr>
              <a:t>Universidad Andrés Bello </a:t>
            </a:r>
            <a:endParaRPr lang="es-ES" sz="2000" b="1" dirty="0">
              <a:solidFill>
                <a:schemeClr val="accent2"/>
              </a:solidFill>
            </a:endParaRPr>
          </a:p>
          <a:p>
            <a:endParaRPr lang="es-ES" sz="1050" b="1" dirty="0">
              <a:solidFill>
                <a:srgbClr val="39639D"/>
              </a:solidFill>
            </a:endParaRPr>
          </a:p>
        </p:txBody>
      </p:sp>
      <p:sp>
        <p:nvSpPr>
          <p:cNvPr id="22" name="Paraguay"/>
          <p:cNvSpPr>
            <a:spLocks noChangeArrowheads="1"/>
          </p:cNvSpPr>
          <p:nvPr/>
        </p:nvSpPr>
        <p:spPr bwMode="auto">
          <a:xfrm>
            <a:off x="890688" y="5237561"/>
            <a:ext cx="3602234" cy="936104"/>
          </a:xfrm>
          <a:prstGeom prst="wedgeRoundRectCallout">
            <a:avLst>
              <a:gd name="adj1" fmla="val 83167"/>
              <a:gd name="adj2" fmla="val -171349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/>
          <a:p>
            <a:pPr algn="ctr"/>
            <a:endParaRPr lang="es-ES" sz="2000" b="1" dirty="0">
              <a:solidFill>
                <a:srgbClr val="39639D"/>
              </a:solidFill>
            </a:endParaRPr>
          </a:p>
          <a:p>
            <a:pPr algn="ctr"/>
            <a:r>
              <a:rPr lang="es-ES" sz="2000" b="1" dirty="0" smtClean="0">
                <a:solidFill>
                  <a:srgbClr val="39639D"/>
                </a:solidFill>
              </a:rPr>
              <a:t>GUATEMALA </a:t>
            </a:r>
          </a:p>
          <a:p>
            <a:pPr marL="171450" indent="-171450" algn="just">
              <a:buFontTx/>
              <a:buChar char="-"/>
            </a:pPr>
            <a:r>
              <a:rPr lang="en-US" sz="2000" b="1" dirty="0">
                <a:solidFill>
                  <a:srgbClr val="92D050"/>
                </a:solidFill>
              </a:rPr>
              <a:t>Universidad </a:t>
            </a:r>
            <a:r>
              <a:rPr lang="en-US" sz="2000" b="1" dirty="0" err="1">
                <a:solidFill>
                  <a:srgbClr val="92D050"/>
                </a:solidFill>
              </a:rPr>
              <a:t>Panamericana</a:t>
            </a:r>
            <a:r>
              <a:rPr lang="en-US" sz="2000" b="1" dirty="0">
                <a:solidFill>
                  <a:srgbClr val="92D050"/>
                </a:solidFill>
              </a:rPr>
              <a:t> </a:t>
            </a:r>
          </a:p>
          <a:p>
            <a:pPr marL="171450" indent="-171450" algn="just">
              <a:buFontTx/>
              <a:buChar char="-"/>
            </a:pPr>
            <a:r>
              <a:rPr lang="en-US" sz="2000" b="1" dirty="0">
                <a:solidFill>
                  <a:srgbClr val="92D050"/>
                </a:solidFill>
              </a:rPr>
              <a:t>Universidad Da Vinci  </a:t>
            </a:r>
            <a:endParaRPr lang="es-ES" sz="2000" b="1" dirty="0">
              <a:solidFill>
                <a:srgbClr val="92D050"/>
              </a:solidFill>
            </a:endParaRPr>
          </a:p>
          <a:p>
            <a:endParaRPr lang="es-ES" sz="1050" b="1" dirty="0">
              <a:solidFill>
                <a:srgbClr val="39639D"/>
              </a:solidFill>
            </a:endParaRPr>
          </a:p>
          <a:p>
            <a:endParaRPr lang="es-ES" sz="1050" b="1" dirty="0">
              <a:solidFill>
                <a:srgbClr val="39639D"/>
              </a:solidFill>
            </a:endParaRPr>
          </a:p>
        </p:txBody>
      </p:sp>
      <p:sp>
        <p:nvSpPr>
          <p:cNvPr id="23" name="Perú"/>
          <p:cNvSpPr>
            <a:spLocks noChangeArrowheads="1"/>
          </p:cNvSpPr>
          <p:nvPr/>
        </p:nvSpPr>
        <p:spPr bwMode="auto">
          <a:xfrm>
            <a:off x="2148130" y="6508365"/>
            <a:ext cx="4049229" cy="873463"/>
          </a:xfrm>
          <a:prstGeom prst="wedgeRoundRectCallout">
            <a:avLst>
              <a:gd name="adj1" fmla="val 47892"/>
              <a:gd name="adj2" fmla="val -242710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/>
          <a:p>
            <a:pPr algn="ctr"/>
            <a:endParaRPr lang="es-ES" sz="2000" b="1" dirty="0" smtClean="0">
              <a:solidFill>
                <a:srgbClr val="39639D"/>
              </a:solidFill>
            </a:endParaRPr>
          </a:p>
          <a:p>
            <a:pPr algn="ctr"/>
            <a:endParaRPr lang="es-ES" sz="2000" b="1" dirty="0">
              <a:solidFill>
                <a:srgbClr val="39639D"/>
              </a:solidFill>
            </a:endParaRPr>
          </a:p>
          <a:p>
            <a:pPr algn="ctr"/>
            <a:r>
              <a:rPr lang="es-ES" sz="2000" b="1" dirty="0" smtClean="0">
                <a:solidFill>
                  <a:srgbClr val="39639D"/>
                </a:solidFill>
              </a:rPr>
              <a:t>ECUADOR </a:t>
            </a:r>
          </a:p>
          <a:p>
            <a:pPr marL="171450" indent="-171450" algn="just">
              <a:buFontTx/>
              <a:buChar char="-"/>
            </a:pPr>
            <a:r>
              <a:rPr lang="es-ES" sz="2000" b="1" dirty="0" smtClean="0">
                <a:solidFill>
                  <a:srgbClr val="92D050"/>
                </a:solidFill>
              </a:rPr>
              <a:t>Universidad Católica </a:t>
            </a:r>
          </a:p>
          <a:p>
            <a:pPr algn="just"/>
            <a:r>
              <a:rPr lang="es-ES" sz="2000" b="1" dirty="0" smtClean="0">
                <a:solidFill>
                  <a:srgbClr val="92D050"/>
                </a:solidFill>
              </a:rPr>
              <a:t> </a:t>
            </a:r>
            <a:endParaRPr lang="es-ES" sz="2000" b="1" dirty="0">
              <a:solidFill>
                <a:srgbClr val="92D050"/>
              </a:solidFill>
            </a:endParaRPr>
          </a:p>
          <a:p>
            <a:pPr algn="ctr"/>
            <a:endParaRPr lang="es-ES" sz="2000" b="1" dirty="0">
              <a:solidFill>
                <a:srgbClr val="39639D"/>
              </a:solidFill>
            </a:endParaRPr>
          </a:p>
        </p:txBody>
      </p:sp>
      <p:sp>
        <p:nvSpPr>
          <p:cNvPr id="24" name="Costa Rica"/>
          <p:cNvSpPr>
            <a:spLocks noChangeArrowheads="1"/>
          </p:cNvSpPr>
          <p:nvPr/>
        </p:nvSpPr>
        <p:spPr bwMode="auto">
          <a:xfrm>
            <a:off x="6790432" y="7757120"/>
            <a:ext cx="3302717" cy="1460384"/>
          </a:xfrm>
          <a:prstGeom prst="wedgeRoundRectCallout">
            <a:avLst>
              <a:gd name="adj1" fmla="val -32362"/>
              <a:gd name="adj2" fmla="val -157582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/>
          <a:p>
            <a:pPr algn="ctr"/>
            <a:r>
              <a:rPr lang="es-ES" sz="2000" b="1" dirty="0" smtClean="0">
                <a:solidFill>
                  <a:srgbClr val="39639D"/>
                </a:solidFill>
              </a:rPr>
              <a:t>PARAGUAY </a:t>
            </a:r>
            <a:endParaRPr lang="es-ES" sz="2000" b="1" dirty="0">
              <a:solidFill>
                <a:srgbClr val="39639D"/>
              </a:solidFill>
            </a:endParaRPr>
          </a:p>
          <a:p>
            <a:pPr marL="171450" indent="-171450" algn="ctr">
              <a:buFontTx/>
              <a:buChar char="-"/>
            </a:pPr>
            <a:r>
              <a:rPr lang="es-ES" sz="2000" b="1" dirty="0" smtClean="0">
                <a:solidFill>
                  <a:srgbClr val="92D050"/>
                </a:solidFill>
              </a:rPr>
              <a:t>Universidad Nacional </a:t>
            </a:r>
          </a:p>
          <a:p>
            <a:pPr marL="171450" indent="-171450" algn="ctr"/>
            <a:r>
              <a:rPr lang="es-ES" sz="2000" b="1" dirty="0" smtClean="0">
                <a:solidFill>
                  <a:srgbClr val="92D050"/>
                </a:solidFill>
              </a:rPr>
              <a:t>de Asunción</a:t>
            </a:r>
          </a:p>
        </p:txBody>
      </p:sp>
      <p:sp>
        <p:nvSpPr>
          <p:cNvPr id="25" name="Paraguay"/>
          <p:cNvSpPr>
            <a:spLocks noChangeArrowheads="1"/>
          </p:cNvSpPr>
          <p:nvPr/>
        </p:nvSpPr>
        <p:spPr bwMode="auto">
          <a:xfrm>
            <a:off x="813768" y="3190891"/>
            <a:ext cx="3477047" cy="648072"/>
          </a:xfrm>
          <a:prstGeom prst="wedgeRoundRectCallout">
            <a:avLst>
              <a:gd name="adj1" fmla="val 94847"/>
              <a:gd name="adj2" fmla="val 81808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/>
          <a:p>
            <a:endParaRPr lang="es-ES" sz="1050" b="1" dirty="0" smtClean="0">
              <a:solidFill>
                <a:srgbClr val="39639D"/>
              </a:solidFill>
            </a:endParaRPr>
          </a:p>
          <a:p>
            <a:endParaRPr lang="es-ES" sz="1050" b="1" dirty="0" smtClean="0">
              <a:solidFill>
                <a:srgbClr val="39639D"/>
              </a:solidFill>
            </a:endParaRPr>
          </a:p>
          <a:p>
            <a:pPr algn="ctr"/>
            <a:r>
              <a:rPr lang="es-ES" sz="2000" b="1" dirty="0" smtClean="0">
                <a:solidFill>
                  <a:srgbClr val="39639D"/>
                </a:solidFill>
              </a:rPr>
              <a:t>El Salvador </a:t>
            </a:r>
          </a:p>
          <a:p>
            <a:pPr marL="171450" indent="-171450" algn="ctr">
              <a:buFontTx/>
              <a:buChar char="-"/>
            </a:pPr>
            <a:r>
              <a:rPr lang="en-US" sz="2000" b="1" dirty="0">
                <a:solidFill>
                  <a:srgbClr val="92D050"/>
                </a:solidFill>
              </a:rPr>
              <a:t>Universidad </a:t>
            </a:r>
            <a:r>
              <a:rPr lang="en-US" sz="2000" b="1" dirty="0" err="1">
                <a:solidFill>
                  <a:srgbClr val="92D050"/>
                </a:solidFill>
              </a:rPr>
              <a:t>Politécnica</a:t>
            </a:r>
            <a:r>
              <a:rPr lang="en-US" sz="2000" b="1" dirty="0">
                <a:solidFill>
                  <a:srgbClr val="92D050"/>
                </a:solidFill>
              </a:rPr>
              <a:t>  </a:t>
            </a:r>
            <a:endParaRPr lang="es-ES" sz="2000" b="1" dirty="0">
              <a:solidFill>
                <a:srgbClr val="92D050"/>
              </a:solidFill>
            </a:endParaRPr>
          </a:p>
          <a:p>
            <a:endParaRPr lang="es-ES" sz="1050" b="1" dirty="0">
              <a:solidFill>
                <a:srgbClr val="39639D"/>
              </a:solidFill>
            </a:endParaRPr>
          </a:p>
          <a:p>
            <a:endParaRPr lang="es-ES" sz="1050" b="1" dirty="0">
              <a:solidFill>
                <a:srgbClr val="3963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05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B2F693-D2DF-4468-B9CD-2B6E2C9EC300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90525" y="1203325"/>
            <a:ext cx="121189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345" indent="-406345" algn="ctr">
              <a:defRPr/>
            </a:pP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Alianza sistema educativo: Universidades   </a:t>
            </a:r>
            <a:endParaRPr lang="es-ES" sz="4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198144" y="2615013"/>
            <a:ext cx="9227864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</a:pPr>
            <a:r>
              <a:rPr lang="pt-BR" sz="2600" kern="0" dirty="0" smtClean="0">
                <a:cs typeface="Times New Roman" pitchFamily="18" charset="0"/>
              </a:rPr>
              <a:t>Curso </a:t>
            </a:r>
            <a:r>
              <a:rPr lang="pt-BR" sz="2600" kern="0" dirty="0" err="1" smtClean="0">
                <a:cs typeface="Times New Roman" pitchFamily="18" charset="0"/>
              </a:rPr>
              <a:t>Universidad</a:t>
            </a:r>
            <a:r>
              <a:rPr lang="pt-BR" sz="2600" kern="0" dirty="0" smtClean="0">
                <a:cs typeface="Times New Roman" pitchFamily="18" charset="0"/>
              </a:rPr>
              <a:t> Andrés </a:t>
            </a:r>
            <a:r>
              <a:rPr lang="pt-BR" sz="2600" kern="0" dirty="0" err="1" smtClean="0">
                <a:cs typeface="Times New Roman" pitchFamily="18" charset="0"/>
              </a:rPr>
              <a:t>Bello</a:t>
            </a:r>
            <a:r>
              <a:rPr lang="pt-BR" sz="2600" kern="0" dirty="0" smtClean="0">
                <a:cs typeface="Times New Roman" pitchFamily="18" charset="0"/>
              </a:rPr>
              <a:t> y SII de Chile:</a:t>
            </a:r>
          </a:p>
          <a:p>
            <a:pPr marL="0" indent="0" algn="ctr">
              <a:lnSpc>
                <a:spcPct val="90000"/>
              </a:lnSpc>
            </a:pPr>
            <a:r>
              <a:rPr lang="pt-BR" sz="2600" kern="0" dirty="0" err="1" smtClean="0">
                <a:cs typeface="Times New Roman" pitchFamily="18" charset="0"/>
              </a:rPr>
              <a:t>Tributación</a:t>
            </a:r>
            <a:r>
              <a:rPr lang="pt-BR" sz="2600" kern="0" dirty="0" smtClean="0">
                <a:cs typeface="Times New Roman" pitchFamily="18" charset="0"/>
              </a:rPr>
              <a:t>, Estado y </a:t>
            </a:r>
            <a:r>
              <a:rPr lang="pt-BR" sz="2600" kern="0" dirty="0" err="1" smtClean="0">
                <a:cs typeface="Times New Roman" pitchFamily="18" charset="0"/>
              </a:rPr>
              <a:t>Ciudadanía</a:t>
            </a:r>
            <a:r>
              <a:rPr lang="pt-BR" sz="2600" kern="0" dirty="0" smtClean="0">
                <a:cs typeface="Times New Roman" pitchFamily="18" charset="0"/>
              </a:rPr>
              <a:t>: 1.000 </a:t>
            </a:r>
            <a:r>
              <a:rPr lang="pt-BR" sz="2600" kern="0" dirty="0" err="1" smtClean="0">
                <a:cs typeface="Times New Roman" pitchFamily="18" charset="0"/>
              </a:rPr>
              <a:t>estudiantes</a:t>
            </a:r>
            <a:endParaRPr lang="pt-BR" sz="2600" kern="0" dirty="0" smtClean="0">
              <a:cs typeface="Times New Roman" pitchFamily="18" charset="0"/>
            </a:endParaRPr>
          </a:p>
          <a:p>
            <a:pPr marL="0" indent="0" algn="ctr">
              <a:lnSpc>
                <a:spcPct val="90000"/>
              </a:lnSpc>
            </a:pPr>
            <a:r>
              <a:rPr lang="pt-BR" sz="2600" kern="0" dirty="0" smtClean="0">
                <a:cs typeface="Times New Roman" pitchFamily="18" charset="0"/>
              </a:rPr>
              <a:t> </a:t>
            </a:r>
            <a:r>
              <a:rPr lang="pt-BR" sz="2600" kern="0" dirty="0" err="1" smtClean="0">
                <a:cs typeface="Times New Roman" pitchFamily="18" charset="0"/>
              </a:rPr>
              <a:t>año</a:t>
            </a:r>
            <a:r>
              <a:rPr lang="pt-BR" sz="2600" kern="0" dirty="0" smtClean="0">
                <a:cs typeface="Times New Roman" pitchFamily="18" charset="0"/>
              </a:rPr>
              <a:t> </a:t>
            </a:r>
            <a:r>
              <a:rPr lang="pt-BR" sz="2600" kern="0" dirty="0" err="1" smtClean="0">
                <a:cs typeface="Times New Roman" pitchFamily="18" charset="0"/>
              </a:rPr>
              <a:t>escuela</a:t>
            </a:r>
            <a:r>
              <a:rPr lang="pt-BR" sz="2600" kern="0" dirty="0" smtClean="0">
                <a:cs typeface="Times New Roman" pitchFamily="18" charset="0"/>
              </a:rPr>
              <a:t> de </a:t>
            </a:r>
            <a:r>
              <a:rPr lang="pt-BR" sz="2600" kern="0" dirty="0" err="1" smtClean="0">
                <a:cs typeface="Times New Roman" pitchFamily="18" charset="0"/>
              </a:rPr>
              <a:t>negocios</a:t>
            </a:r>
            <a:r>
              <a:rPr lang="pt-BR" sz="2600" kern="0" dirty="0" smtClean="0">
                <a:cs typeface="Times New Roman" pitchFamily="18" charset="0"/>
              </a:rPr>
              <a:t>    </a:t>
            </a:r>
            <a:endParaRPr lang="es-ES" sz="2600" dirty="0"/>
          </a:p>
        </p:txBody>
      </p:sp>
      <p:sp>
        <p:nvSpPr>
          <p:cNvPr id="8" name="7 Rectángulo"/>
          <p:cNvSpPr/>
          <p:nvPr/>
        </p:nvSpPr>
        <p:spPr>
          <a:xfrm>
            <a:off x="0" y="7810126"/>
            <a:ext cx="6975971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</a:pPr>
            <a:r>
              <a:rPr lang="pt-BR" sz="2600" kern="0" dirty="0" smtClean="0">
                <a:cs typeface="Times New Roman" pitchFamily="18" charset="0"/>
              </a:rPr>
              <a:t>Curso ESAF: </a:t>
            </a:r>
            <a:r>
              <a:rPr lang="pt-BR" sz="2600" kern="0" dirty="0" err="1" smtClean="0">
                <a:cs typeface="Times New Roman" pitchFamily="18" charset="0"/>
              </a:rPr>
              <a:t>Fiscalidad</a:t>
            </a:r>
            <a:r>
              <a:rPr lang="pt-BR" sz="2600" kern="0" dirty="0" smtClean="0">
                <a:cs typeface="Times New Roman" pitchFamily="18" charset="0"/>
              </a:rPr>
              <a:t> y </a:t>
            </a:r>
            <a:r>
              <a:rPr lang="pt-BR" sz="2600" kern="0" dirty="0" err="1" smtClean="0">
                <a:cs typeface="Times New Roman" pitchFamily="18" charset="0"/>
              </a:rPr>
              <a:t>cohesión</a:t>
            </a:r>
            <a:r>
              <a:rPr lang="pt-BR" sz="2600" kern="0" dirty="0" smtClean="0">
                <a:cs typeface="Times New Roman" pitchFamily="18" charset="0"/>
              </a:rPr>
              <a:t> social  </a:t>
            </a:r>
            <a:endParaRPr lang="es-ES" sz="2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073521"/>
            <a:ext cx="3888432" cy="43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440" y="4915647"/>
            <a:ext cx="5868329" cy="390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75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" name="1 Rectángulo"/>
          <p:cNvSpPr/>
          <p:nvPr/>
        </p:nvSpPr>
        <p:spPr>
          <a:xfrm>
            <a:off x="1104665" y="1075110"/>
            <a:ext cx="12118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Resultados: Estrategias </a:t>
            </a: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de educación no formal   </a:t>
            </a:r>
            <a:endParaRPr lang="es-ES" sz="4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8" y="2788568"/>
            <a:ext cx="6213969" cy="450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-626392" y="7541096"/>
            <a:ext cx="80065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eaLnBrk="1" hangingPunct="1"/>
            <a:r>
              <a:rPr lang="es-ES" sz="2000" b="1" dirty="0" smtClean="0"/>
              <a:t>Adaptación regional de la serie del SII el</a:t>
            </a:r>
          </a:p>
          <a:p>
            <a:pPr eaLnBrk="1" hangingPunct="1"/>
            <a:r>
              <a:rPr lang="es-ES" sz="2000" b="1" dirty="0" smtClean="0"/>
              <a:t> “Debut de la Banda de Rock” a la realidad de  10 países</a:t>
            </a:r>
          </a:p>
        </p:txBody>
      </p:sp>
      <p:pic>
        <p:nvPicPr>
          <p:cNvPr id="7" name="8 Imagen" descr="C:\Documents and Settings\bdiaz\Escritorio\PROYECTO PILOTO\ACTO DE LANZAMIENTO\Recrehacienda\Fotos celia\Imagen espac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115" y="2860577"/>
            <a:ext cx="5450435" cy="432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5782320" y="7613104"/>
            <a:ext cx="80065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eaLnBrk="1" hangingPunct="1"/>
            <a:r>
              <a:rPr lang="es-ES" sz="2000" b="1" dirty="0" smtClean="0"/>
              <a:t>Espacio de juegos de educación fiscal de Bolivia </a:t>
            </a:r>
          </a:p>
        </p:txBody>
      </p:sp>
    </p:spTree>
    <p:extLst>
      <p:ext uri="{BB962C8B-B14F-4D97-AF65-F5344CB8AC3E}">
        <p14:creationId xmlns:p14="http://schemas.microsoft.com/office/powerpoint/2010/main" val="289598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A2AC0-6D7F-44E3-9497-0AC35099670B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5123" name="1 Rectángulo"/>
          <p:cNvSpPr>
            <a:spLocks noChangeArrowheads="1"/>
          </p:cNvSpPr>
          <p:nvPr/>
        </p:nvSpPr>
        <p:spPr bwMode="auto">
          <a:xfrm>
            <a:off x="390525" y="1203325"/>
            <a:ext cx="12118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sz="4000" b="1" dirty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A</a:t>
            </a: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lianza </a:t>
            </a:r>
            <a:r>
              <a:rPr lang="es-ES" sz="4000" b="1" dirty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con </a:t>
            </a: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otras instituciones del Estado</a:t>
            </a:r>
            <a:endParaRPr lang="es-ES" sz="4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5125" name="9 CuadroTexto"/>
          <p:cNvSpPr txBox="1">
            <a:spLocks noChangeArrowheads="1"/>
          </p:cNvSpPr>
          <p:nvPr/>
        </p:nvSpPr>
        <p:spPr bwMode="auto">
          <a:xfrm>
            <a:off x="68835" y="8363114"/>
            <a:ext cx="127666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eaLnBrk="1" hangingPunct="1"/>
            <a:r>
              <a:rPr lang="es-ES" sz="2800" dirty="0" smtClean="0"/>
              <a:t>Diplomado de Educación Fiscal, Transparencia y Acceso a la Información para docentes  (14 de julio de 2014</a:t>
            </a:r>
            <a:r>
              <a:rPr lang="es-ES" sz="2800" dirty="0" smtClean="0"/>
              <a:t>)</a:t>
            </a:r>
            <a:endParaRPr lang="es-ES" sz="2800" dirty="0"/>
          </a:p>
        </p:txBody>
      </p:sp>
      <p:sp>
        <p:nvSpPr>
          <p:cNvPr id="2" name="1 CuadroTexto"/>
          <p:cNvSpPr txBox="1"/>
          <p:nvPr/>
        </p:nvSpPr>
        <p:spPr>
          <a:xfrm>
            <a:off x="561975" y="2502969"/>
            <a:ext cx="14409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Ministerio de Educación + Ministerio de Hacienda + Secretaría de Transparencia</a:t>
            </a:r>
          </a:p>
          <a:p>
            <a:pPr algn="ctr"/>
            <a:r>
              <a:rPr lang="es-ES" sz="2400" b="1" dirty="0" smtClean="0"/>
              <a:t>El Salvador   </a:t>
            </a:r>
            <a:endParaRPr lang="es-ES" sz="24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75" y="4008083"/>
            <a:ext cx="5030475" cy="385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www.eurosocial-ii.eu/documents/10180/5a2e64db-f1d2-403c-825f-65ffd88687f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3585258"/>
            <a:ext cx="5638933" cy="4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498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" y="3576164"/>
            <a:ext cx="6565337" cy="33843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00" y="1924073"/>
            <a:ext cx="5835649" cy="29607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50" y="5445294"/>
            <a:ext cx="5676900" cy="334404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862440" y="4924014"/>
            <a:ext cx="614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Declaración de Sonsonate (2013)</a:t>
            </a:r>
            <a:endParaRPr lang="es-ES" sz="24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582520" y="8789343"/>
            <a:ext cx="614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Declaración de Lima (2014) </a:t>
            </a:r>
            <a:endParaRPr lang="es-ES" sz="2400" b="1" dirty="0"/>
          </a:p>
        </p:txBody>
      </p:sp>
      <p:sp>
        <p:nvSpPr>
          <p:cNvPr id="13" name="4 Rectángulo"/>
          <p:cNvSpPr/>
          <p:nvPr/>
        </p:nvSpPr>
        <p:spPr>
          <a:xfrm>
            <a:off x="131763" y="1074738"/>
            <a:ext cx="12601575" cy="1417637"/>
          </a:xfrm>
          <a:prstGeom prst="rect">
            <a:avLst/>
          </a:prstGeom>
        </p:spPr>
        <p:txBody>
          <a:bodyPr lIns="92878" tIns="46439" rIns="92878" bIns="46439">
            <a:spAutoFit/>
          </a:bodyPr>
          <a:lstStyle/>
          <a:p>
            <a:pPr marL="406345" indent="-406345" algn="ctr">
              <a:defRPr/>
            </a:pP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Gestión del conocimiento</a:t>
            </a:r>
            <a:endParaRPr lang="es-ES" sz="4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  <a:p>
            <a:pPr marL="406345" indent="-406345" algn="ctr">
              <a:defRPr/>
            </a:pPr>
            <a:r>
              <a:rPr lang="es-ES" sz="4600" b="1" dirty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675437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-358775"/>
            <a:ext cx="261938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 anchor="ctr">
            <a:spAutoFit/>
          </a:bodyPr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131763" y="1074738"/>
            <a:ext cx="12601575" cy="1417637"/>
          </a:xfrm>
          <a:prstGeom prst="rect">
            <a:avLst/>
          </a:prstGeom>
        </p:spPr>
        <p:txBody>
          <a:bodyPr lIns="92878" tIns="46439" rIns="92878" bIns="46439">
            <a:spAutoFit/>
          </a:bodyPr>
          <a:lstStyle/>
          <a:p>
            <a:pPr marL="406345" indent="-406345" algn="ctr">
              <a:defRPr/>
            </a:pP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Gestión del conocimiento</a:t>
            </a:r>
            <a:endParaRPr lang="es-ES" sz="4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  <a:p>
            <a:pPr marL="406345" indent="-406345" algn="ctr">
              <a:defRPr/>
            </a:pPr>
            <a:r>
              <a:rPr lang="es-ES" sz="4600" b="1" dirty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    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67" y="2068488"/>
            <a:ext cx="5326628" cy="63652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661" y="2068488"/>
            <a:ext cx="6209678" cy="607033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790432" y="8138818"/>
            <a:ext cx="6481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Blog Educación Fiscal y Democracia </a:t>
            </a:r>
            <a:endParaRPr lang="es-ES" sz="2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309293" y="8572409"/>
            <a:ext cx="6481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Primera guía global de Educación Fiscal</a:t>
            </a:r>
            <a:r>
              <a:rPr lang="es-ES" sz="2400" b="1" dirty="0" smtClean="0"/>
              <a:t> </a:t>
            </a:r>
            <a:endParaRPr lang="es-ES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8075321" y="8514166"/>
            <a:ext cx="39604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70C0"/>
                </a:solidFill>
              </a:rPr>
              <a:t>@</a:t>
            </a:r>
            <a:r>
              <a:rPr lang="es-ES" dirty="0" err="1" smtClean="0">
                <a:solidFill>
                  <a:srgbClr val="0070C0"/>
                </a:solidFill>
              </a:rPr>
              <a:t>culturafiscal</a:t>
            </a:r>
            <a:endParaRPr lang="es-E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533848" y="1076936"/>
            <a:ext cx="1300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atin typeface="+mn-lt"/>
              </a:rPr>
              <a:t>Incorporación de experiencias europeas</a:t>
            </a:r>
            <a:endParaRPr lang="es-ES" sz="4000" b="1" dirty="0">
              <a:latin typeface="+mn-lt"/>
            </a:endParaRPr>
          </a:p>
        </p:txBody>
      </p:sp>
      <p:pic>
        <p:nvPicPr>
          <p:cNvPr id="5122" name="Picture 2" descr="C:\Users\Borja Diaz\AppData\Local\Microsoft\Windows\Temporary Internet Files\Content.Outlook\30121T25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926" y="2428528"/>
            <a:ext cx="8999932" cy="599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1978550" y="5302182"/>
            <a:ext cx="352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 smtClean="0">
                <a:solidFill>
                  <a:schemeClr val="bg1"/>
                </a:solidFill>
              </a:rPr>
              <a:t>Manfred</a:t>
            </a:r>
            <a:r>
              <a:rPr lang="es-ES" sz="4000" b="1" dirty="0" smtClean="0">
                <a:solidFill>
                  <a:schemeClr val="bg1"/>
                </a:solidFill>
              </a:rPr>
              <a:t> 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506481" y="5656125"/>
            <a:ext cx="352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 smtClean="0">
                <a:solidFill>
                  <a:schemeClr val="bg1"/>
                </a:solidFill>
              </a:rPr>
              <a:t>Tiina</a:t>
            </a:r>
            <a:r>
              <a:rPr lang="es-ES" sz="4000" b="1" dirty="0" smtClean="0">
                <a:solidFill>
                  <a:schemeClr val="bg1"/>
                </a:solidFill>
              </a:rPr>
              <a:t>  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528544" y="4367982"/>
            <a:ext cx="352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 smtClean="0">
                <a:solidFill>
                  <a:schemeClr val="bg1"/>
                </a:solidFill>
              </a:rPr>
              <a:t>Harriet</a:t>
            </a:r>
            <a:r>
              <a:rPr lang="es-ES" sz="4000" b="1" dirty="0" smtClean="0">
                <a:solidFill>
                  <a:schemeClr val="bg1"/>
                </a:solidFill>
              </a:rPr>
              <a:t>   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532467" y="2410715"/>
            <a:ext cx="352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 smtClean="0">
                <a:solidFill>
                  <a:schemeClr val="bg1"/>
                </a:solidFill>
              </a:rPr>
              <a:t>Rossen</a:t>
            </a:r>
            <a:r>
              <a:rPr lang="es-ES" sz="4000" b="1" dirty="0" smtClean="0">
                <a:solidFill>
                  <a:schemeClr val="bg1"/>
                </a:solidFill>
              </a:rPr>
              <a:t>   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11" name="17 CuadroTexto"/>
          <p:cNvSpPr txBox="1"/>
          <p:nvPr/>
        </p:nvSpPr>
        <p:spPr>
          <a:xfrm>
            <a:off x="7455927" y="2439723"/>
            <a:ext cx="352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Borja   </a:t>
            </a:r>
            <a:endParaRPr lang="es-E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55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97744" y="2500536"/>
            <a:ext cx="4752528" cy="19697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r>
              <a:rPr lang="es-ES_tradnl" sz="2800" b="1" dirty="0">
                <a:solidFill>
                  <a:srgbClr val="002776"/>
                </a:solidFill>
              </a:rPr>
              <a:t>Objetivo </a:t>
            </a:r>
            <a:r>
              <a:rPr lang="es-ES_tradnl" sz="2800" b="1" dirty="0" smtClean="0">
                <a:solidFill>
                  <a:srgbClr val="002776"/>
                </a:solidFill>
              </a:rPr>
              <a:t>específico</a:t>
            </a:r>
          </a:p>
          <a:p>
            <a:pPr algn="ctr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r>
              <a:rPr lang="es-ES_tradnl" sz="2800" dirty="0">
                <a:solidFill>
                  <a:srgbClr val="002776"/>
                </a:solidFill>
              </a:rPr>
              <a:t>F</a:t>
            </a:r>
            <a:r>
              <a:rPr lang="es-ES_tradnl" sz="2800" dirty="0" smtClean="0">
                <a:solidFill>
                  <a:srgbClr val="002776"/>
                </a:solidFill>
              </a:rPr>
              <a:t>ortalecimiento </a:t>
            </a:r>
            <a:r>
              <a:rPr lang="es-ES_tradnl" sz="2800" dirty="0">
                <a:solidFill>
                  <a:srgbClr val="002776"/>
                </a:solidFill>
              </a:rPr>
              <a:t>de </a:t>
            </a:r>
            <a:r>
              <a:rPr lang="es-ES_tradnl" sz="2800" dirty="0" smtClean="0">
                <a:solidFill>
                  <a:srgbClr val="002776"/>
                </a:solidFill>
              </a:rPr>
              <a:t>las políticas públicas de educación fiscal en América Latina. </a:t>
            </a:r>
            <a:endParaRPr lang="es-ES_tradnl" sz="2800" dirty="0">
              <a:solidFill>
                <a:srgbClr val="002776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438504" y="2428528"/>
            <a:ext cx="5060689" cy="21236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r>
              <a:rPr lang="es-ES_tradnl" sz="2800" b="1" dirty="0">
                <a:solidFill>
                  <a:schemeClr val="tx1"/>
                </a:solidFill>
              </a:rPr>
              <a:t>Objetivo </a:t>
            </a:r>
            <a:r>
              <a:rPr lang="es-ES_tradnl" sz="2800" b="1" dirty="0" smtClean="0">
                <a:solidFill>
                  <a:schemeClr val="tx1"/>
                </a:solidFill>
              </a:rPr>
              <a:t>general </a:t>
            </a:r>
          </a:p>
          <a:p>
            <a:pPr algn="ctr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r>
              <a:rPr lang="es-ES_tradnl" sz="2800" dirty="0" smtClean="0">
                <a:solidFill>
                  <a:schemeClr val="tx1"/>
                </a:solidFill>
              </a:rPr>
              <a:t>Mejorar la conciencia cívico tributaria  en América Latina 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defRPr/>
            </a:pPr>
            <a:endParaRPr lang="es-ES_tradnl" sz="2800" dirty="0">
              <a:solidFill>
                <a:schemeClr val="tx1"/>
              </a:solidFill>
            </a:endParaRPr>
          </a:p>
        </p:txBody>
      </p:sp>
      <p:sp>
        <p:nvSpPr>
          <p:cNvPr id="7" name="6 Flecha a la derecha con bandas"/>
          <p:cNvSpPr/>
          <p:nvPr/>
        </p:nvSpPr>
        <p:spPr bwMode="auto">
          <a:xfrm>
            <a:off x="5710312" y="2932584"/>
            <a:ext cx="1368152" cy="980849"/>
          </a:xfrm>
          <a:prstGeom prst="stripedRightArrow">
            <a:avLst/>
          </a:prstGeom>
          <a:blipFill dpi="0" rotWithShape="0">
            <a:blip r:embed="rId3" cstate="print">
              <a:lum bright="70000" contrast="-70000"/>
            </a:blip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小塚ゴシック Pr6N EL" charset="0"/>
              <a:cs typeface="小塚ゴシック Pr6N EL" charset="0"/>
              <a:sym typeface="Gill Sans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04645" y="1276399"/>
            <a:ext cx="12786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Acción: Fortalecimiento de los programa de educación fiscal </a:t>
            </a:r>
            <a:endParaRPr lang="es-ES" sz="3200" dirty="0"/>
          </a:p>
        </p:txBody>
      </p:sp>
      <p:sp>
        <p:nvSpPr>
          <p:cNvPr id="10" name="9 Rectángulo"/>
          <p:cNvSpPr/>
          <p:nvPr/>
        </p:nvSpPr>
        <p:spPr>
          <a:xfrm>
            <a:off x="165696" y="4876800"/>
            <a:ext cx="1283910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2800" b="1" dirty="0">
                <a:solidFill>
                  <a:srgbClr val="002776"/>
                </a:solidFill>
              </a:rPr>
              <a:t>Socio coordinador responsable</a:t>
            </a:r>
            <a:r>
              <a:rPr lang="es-ES_tradnl" sz="2800" dirty="0">
                <a:solidFill>
                  <a:srgbClr val="002776"/>
                </a:solidFill>
              </a:rPr>
              <a:t>: FIIAPP (España); 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2800" b="1" dirty="0">
                <a:solidFill>
                  <a:srgbClr val="002776"/>
                </a:solidFill>
              </a:rPr>
              <a:t>Socios operativos: </a:t>
            </a:r>
            <a:r>
              <a:rPr lang="es-ES_tradnl" sz="2800" dirty="0">
                <a:solidFill>
                  <a:srgbClr val="002776"/>
                </a:solidFill>
              </a:rPr>
              <a:t> Ministerio de Hacienda de El Salvador y ESAF de </a:t>
            </a:r>
            <a:r>
              <a:rPr lang="es-ES_tradnl" sz="2800" dirty="0" smtClean="0">
                <a:solidFill>
                  <a:srgbClr val="002776"/>
                </a:solidFill>
              </a:rPr>
              <a:t>Brasil.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2800" dirty="0" smtClean="0">
                <a:solidFill>
                  <a:srgbClr val="002776"/>
                </a:solidFill>
              </a:rPr>
              <a:t>Fecha de inicio </a:t>
            </a:r>
            <a:r>
              <a:rPr lang="es-ES_tradnl" sz="2800" b="1" dirty="0" smtClean="0">
                <a:solidFill>
                  <a:srgbClr val="002776"/>
                </a:solidFill>
              </a:rPr>
              <a:t>marzo 2013.  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2800" dirty="0">
                <a:solidFill>
                  <a:srgbClr val="002776"/>
                </a:solidFill>
              </a:rPr>
              <a:t> </a:t>
            </a:r>
            <a:r>
              <a:rPr lang="es-ES_tradnl" sz="2800" b="1" dirty="0" smtClean="0">
                <a:solidFill>
                  <a:srgbClr val="002776"/>
                </a:solidFill>
              </a:rPr>
              <a:t>Países (12): </a:t>
            </a:r>
            <a:r>
              <a:rPr lang="es-ES_tradnl" sz="2800" dirty="0" smtClean="0">
                <a:solidFill>
                  <a:srgbClr val="002776"/>
                </a:solidFill>
              </a:rPr>
              <a:t>México, Honduras, Costa Rica, El Salvador, Guatemala, Ecuador, Perú,  Chile, Bolivia, Paraguay, Uruguay y Brasil.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" y="8019626"/>
            <a:ext cx="13004800" cy="173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46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57784" y="1126869"/>
            <a:ext cx="1300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latin typeface="+mn-lt"/>
              </a:rPr>
              <a:t>M</a:t>
            </a:r>
            <a:r>
              <a:rPr lang="es-ES" sz="4000" b="1" dirty="0" smtClean="0">
                <a:latin typeface="+mn-lt"/>
              </a:rPr>
              <a:t>edición de las actuaciones de Educación Fiscal </a:t>
            </a:r>
            <a:endParaRPr lang="es-ES" sz="4000" b="1" dirty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48" y="3796680"/>
            <a:ext cx="6727199" cy="492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749872" y="3065095"/>
            <a:ext cx="130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atin typeface="+mn-lt"/>
              </a:rPr>
              <a:t>Cultura Fiscal </a:t>
            </a:r>
            <a:endParaRPr lang="es-ES" sz="3600" b="1" dirty="0">
              <a:latin typeface="+mn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720622" y="4148138"/>
            <a:ext cx="617795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/>
              <a:t>U</a:t>
            </a:r>
            <a:r>
              <a:rPr lang="es-ES" dirty="0" smtClean="0"/>
              <a:t>niversidad</a:t>
            </a:r>
            <a:endParaRPr lang="es-ES" dirty="0" smtClean="0"/>
          </a:p>
          <a:p>
            <a:endParaRPr lang="es-E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 smtClean="0"/>
              <a:t>Educación primaria y secundaria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E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 smtClean="0"/>
              <a:t>Educación no formal </a:t>
            </a:r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6369259" y="2575847"/>
            <a:ext cx="56886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Manual de evaluación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64466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3301" y="7088381"/>
            <a:ext cx="11704320" cy="1625600"/>
          </a:xfrm>
          <a:prstGeom prst="rect">
            <a:avLst/>
          </a:prstGeom>
        </p:spPr>
        <p:txBody>
          <a:bodyPr lIns="130039" tIns="65020" rIns="130039" bIns="65020"/>
          <a:lstStyle/>
          <a:p>
            <a:pPr algn="ctr" eaLnBrk="1" hangingPunct="1"/>
            <a:r>
              <a:rPr lang="es-ES_tradnl" sz="2800" dirty="0" smtClean="0">
                <a:solidFill>
                  <a:schemeClr val="tx1"/>
                </a:solidFill>
              </a:rPr>
              <a:t>borja.diaz@fiiapp.org</a:t>
            </a:r>
            <a:br>
              <a:rPr lang="es-ES_tradnl" sz="2800" dirty="0" smtClean="0">
                <a:solidFill>
                  <a:schemeClr val="tx1"/>
                </a:solidFill>
              </a:rPr>
            </a:br>
            <a:r>
              <a:rPr lang="es-ES_tradnl" sz="2800" b="1" dirty="0" err="1" smtClean="0">
                <a:solidFill>
                  <a:schemeClr val="tx1"/>
                </a:solidFill>
              </a:rPr>
              <a:t>Twitter</a:t>
            </a:r>
            <a:r>
              <a:rPr lang="es-ES_tradnl" sz="2800" b="1" dirty="0">
                <a:solidFill>
                  <a:schemeClr val="tx1"/>
                </a:solidFill>
              </a:rPr>
              <a:t>: @</a:t>
            </a:r>
            <a:r>
              <a:rPr lang="es-ES_tradnl" sz="2800" b="1" dirty="0" err="1">
                <a:solidFill>
                  <a:schemeClr val="tx1"/>
                </a:solidFill>
              </a:rPr>
              <a:t>culturafiscal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749872" y="1420416"/>
            <a:ext cx="10351178" cy="1977975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 algn="ctr"/>
            <a:endParaRPr lang="es-ES" sz="4000" b="1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s-ES" sz="4000" b="1" dirty="0">
                <a:latin typeface="+mn-lt"/>
                <a:cs typeface="Times New Roman" panose="02020603050405020304" pitchFamily="18" charset="0"/>
              </a:rPr>
              <a:t>Muchas gracias por su atención</a:t>
            </a:r>
            <a:r>
              <a:rPr lang="es-ES_tradnl" sz="4000" b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es-ES_tradnl" sz="4000" b="1" dirty="0">
                <a:latin typeface="+mn-lt"/>
                <a:cs typeface="Times New Roman" panose="02020603050405020304" pitchFamily="18" charset="0"/>
              </a:rPr>
            </a:br>
            <a:endParaRPr lang="es-ES_tradnl" sz="4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" y="8019626"/>
            <a:ext cx="13004800" cy="173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Borja Diaz\AppData\Local\Microsoft\Windows\Temporary Internet Files\Content.Outlook\30121T25\Zócalo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136" y="2767901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54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404645" y="1276399"/>
            <a:ext cx="12786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Acción: Fortalecimiento de los programa de educación fiscal </a:t>
            </a:r>
            <a:endParaRPr lang="es-ES" sz="3200" dirty="0"/>
          </a:p>
        </p:txBody>
      </p:sp>
      <p:sp>
        <p:nvSpPr>
          <p:cNvPr id="10" name="9 Rectángulo"/>
          <p:cNvSpPr/>
          <p:nvPr/>
        </p:nvSpPr>
        <p:spPr>
          <a:xfrm>
            <a:off x="319240" y="1996480"/>
            <a:ext cx="1283910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2800" b="1" dirty="0">
                <a:solidFill>
                  <a:srgbClr val="002776"/>
                </a:solidFill>
              </a:rPr>
              <a:t> </a:t>
            </a:r>
            <a:r>
              <a:rPr lang="es-ES_tradnl" sz="2800" b="1" dirty="0" smtClean="0">
                <a:solidFill>
                  <a:srgbClr val="002776"/>
                </a:solidFill>
              </a:rPr>
              <a:t>Otros apoyos institucionales: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2800" dirty="0" err="1" smtClean="0">
                <a:solidFill>
                  <a:schemeClr val="accent2"/>
                </a:solidFill>
              </a:rPr>
              <a:t>Receita</a:t>
            </a:r>
            <a:r>
              <a:rPr lang="es-ES_tradnl" sz="2800" dirty="0" smtClean="0">
                <a:solidFill>
                  <a:schemeClr val="accent2"/>
                </a:solidFill>
              </a:rPr>
              <a:t> Federal de Brasil;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2800" dirty="0" smtClean="0">
                <a:solidFill>
                  <a:schemeClr val="accent2"/>
                </a:solidFill>
              </a:rPr>
              <a:t>SII de Chile;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2800" dirty="0" smtClean="0">
                <a:solidFill>
                  <a:schemeClr val="accent2"/>
                </a:solidFill>
              </a:rPr>
              <a:t>SAT de México;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2800" dirty="0" smtClean="0">
                <a:solidFill>
                  <a:schemeClr val="accent2"/>
                </a:solidFill>
              </a:rPr>
              <a:t>MINED El Salvador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2800" dirty="0" smtClean="0">
                <a:solidFill>
                  <a:schemeClr val="accent2"/>
                </a:solidFill>
              </a:rPr>
              <a:t>DGT de Costa Rica;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2800" dirty="0" smtClean="0">
                <a:solidFill>
                  <a:schemeClr val="accent2"/>
                </a:solidFill>
              </a:rPr>
              <a:t>UCR de Costa Rica;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2800" dirty="0" smtClean="0">
                <a:solidFill>
                  <a:schemeClr val="accent2"/>
                </a:solidFill>
              </a:rPr>
              <a:t>SUNAT de Perú;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2800" dirty="0" smtClean="0">
                <a:solidFill>
                  <a:schemeClr val="accent2"/>
                </a:solidFill>
              </a:rPr>
              <a:t>Universidad de Sao Paulo de Brasil;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s-ES_tradnl" sz="2800" dirty="0" smtClean="0">
                <a:solidFill>
                  <a:schemeClr val="accent2"/>
                </a:solidFill>
              </a:rPr>
              <a:t>Universidad de </a:t>
            </a:r>
            <a:r>
              <a:rPr lang="es-ES_tradnl" sz="2800" dirty="0" err="1" smtClean="0">
                <a:solidFill>
                  <a:schemeClr val="accent2"/>
                </a:solidFill>
              </a:rPr>
              <a:t>Maringá</a:t>
            </a:r>
            <a:r>
              <a:rPr lang="es-ES_tradnl" sz="2800" dirty="0" smtClean="0">
                <a:solidFill>
                  <a:schemeClr val="accent2"/>
                </a:solidFill>
              </a:rPr>
              <a:t> de Brasil;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pt-BR" sz="2800" dirty="0">
                <a:solidFill>
                  <a:schemeClr val="accent2"/>
                </a:solidFill>
              </a:rPr>
              <a:t>Universidade Federal da Fronteira Sul  </a:t>
            </a:r>
            <a:r>
              <a:rPr lang="pt-BR" sz="2800" dirty="0" smtClean="0">
                <a:solidFill>
                  <a:schemeClr val="accent2"/>
                </a:solidFill>
              </a:rPr>
              <a:t>de Brasil. </a:t>
            </a:r>
            <a:endParaRPr lang="es-ES_tradnl" sz="2800" dirty="0">
              <a:solidFill>
                <a:schemeClr val="accent2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1" y="8224600"/>
            <a:ext cx="13004800" cy="173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://1.bp.blogspot.com/-CH7eirqViGA/Tx6e4qkQZOI/AAAAAAAAAFM/mYLZbynow80/s400/aliad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608" y="3148608"/>
            <a:ext cx="381642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329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B281E-952B-410A-9968-A137F20B92A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4026428" y="180881"/>
            <a:ext cx="9005397" cy="54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500">
                <a:solidFill>
                  <a:srgbClr val="333333"/>
                </a:solidFill>
                <a:latin typeface="+mn-lt"/>
                <a:ea typeface="+mn-ea"/>
                <a:cs typeface="+mn-cs"/>
                <a:sym typeface="Gill Sans MT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500">
                <a:solidFill>
                  <a:srgbClr val="A7AAAB"/>
                </a:solidFill>
                <a:latin typeface="+mn-lt"/>
                <a:ea typeface="+mn-ea"/>
                <a:cs typeface="+mn-cs"/>
                <a:sym typeface="Gill Sans MT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500">
                <a:solidFill>
                  <a:srgbClr val="A7AAAB"/>
                </a:solidFill>
                <a:latin typeface="+mn-lt"/>
                <a:ea typeface="+mn-ea"/>
                <a:cs typeface="+mn-cs"/>
                <a:sym typeface="Gill Sans MT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500">
                <a:solidFill>
                  <a:srgbClr val="A7AAAB"/>
                </a:solidFill>
                <a:latin typeface="+mn-lt"/>
                <a:ea typeface="+mn-ea"/>
                <a:cs typeface="+mn-cs"/>
                <a:sym typeface="Gill Sans MT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500">
                <a:solidFill>
                  <a:srgbClr val="A7AAAB"/>
                </a:solidFill>
                <a:latin typeface="+mn-lt"/>
                <a:ea typeface="+mn-ea"/>
                <a:cs typeface="+mn-cs"/>
                <a:sym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A7AAAB"/>
                </a:solidFill>
                <a:latin typeface="+mn-lt"/>
                <a:ea typeface="+mn-ea"/>
                <a:cs typeface="+mn-cs"/>
                <a:sym typeface="Gill Sans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A7AAAB"/>
                </a:solidFill>
                <a:latin typeface="+mn-lt"/>
                <a:ea typeface="+mn-ea"/>
                <a:cs typeface="+mn-cs"/>
                <a:sym typeface="Gill Sans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A7AAAB"/>
                </a:solidFill>
                <a:latin typeface="+mn-lt"/>
                <a:ea typeface="+mn-ea"/>
                <a:cs typeface="+mn-cs"/>
                <a:sym typeface="Gill Sans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A7AAAB"/>
                </a:solidFill>
                <a:latin typeface="+mn-lt"/>
                <a:ea typeface="+mn-ea"/>
                <a:cs typeface="+mn-cs"/>
                <a:sym typeface="Gill Sans MT" charset="0"/>
              </a:defRPr>
            </a:lvl9pPr>
          </a:lstStyle>
          <a:p>
            <a:pPr marL="0" indent="0">
              <a:buFontTx/>
              <a:buNone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RASGOS DISTINTIVOS</a:t>
            </a:r>
            <a:endParaRPr lang="es-E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11 Conector recto"/>
          <p:cNvCxnSpPr/>
          <p:nvPr/>
        </p:nvCxnSpPr>
        <p:spPr bwMode="auto">
          <a:xfrm>
            <a:off x="6488326" y="1393200"/>
            <a:ext cx="18784" cy="2368849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25 Conector recto"/>
          <p:cNvCxnSpPr/>
          <p:nvPr/>
        </p:nvCxnSpPr>
        <p:spPr bwMode="auto">
          <a:xfrm>
            <a:off x="6485930" y="6548927"/>
            <a:ext cx="0" cy="2438520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26 Conector recto"/>
          <p:cNvCxnSpPr/>
          <p:nvPr/>
        </p:nvCxnSpPr>
        <p:spPr bwMode="auto">
          <a:xfrm flipH="1">
            <a:off x="308125" y="5326407"/>
            <a:ext cx="4394634" cy="0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27 Conector recto"/>
          <p:cNvCxnSpPr/>
          <p:nvPr/>
        </p:nvCxnSpPr>
        <p:spPr bwMode="auto">
          <a:xfrm flipH="1">
            <a:off x="8344274" y="5452864"/>
            <a:ext cx="4322591" cy="0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32 CuadroTexto"/>
          <p:cNvSpPr txBox="1"/>
          <p:nvPr/>
        </p:nvSpPr>
        <p:spPr>
          <a:xfrm>
            <a:off x="7366918" y="1393200"/>
            <a:ext cx="4826893" cy="6849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Método  </a:t>
            </a:r>
            <a:endParaRPr lang="es-ES" dirty="0"/>
          </a:p>
        </p:txBody>
      </p:sp>
      <p:sp>
        <p:nvSpPr>
          <p:cNvPr id="34" name="33 CuadroTexto"/>
          <p:cNvSpPr txBox="1"/>
          <p:nvPr/>
        </p:nvSpPr>
        <p:spPr>
          <a:xfrm>
            <a:off x="666903" y="1378232"/>
            <a:ext cx="4826893" cy="6849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Intersectorialidad  </a:t>
            </a:r>
            <a:endParaRPr lang="es-ES" dirty="0"/>
          </a:p>
        </p:txBody>
      </p:sp>
      <p:sp>
        <p:nvSpPr>
          <p:cNvPr id="35" name="34 CuadroTexto"/>
          <p:cNvSpPr txBox="1"/>
          <p:nvPr/>
        </p:nvSpPr>
        <p:spPr>
          <a:xfrm>
            <a:off x="7366918" y="8302525"/>
            <a:ext cx="4826893" cy="6849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Red regional  </a:t>
            </a:r>
            <a:endParaRPr lang="es-ES" dirty="0"/>
          </a:p>
        </p:txBody>
      </p:sp>
      <p:sp>
        <p:nvSpPr>
          <p:cNvPr id="2061" name="AutoShape 11" descr="data:image/jpeg;base64,/9j/4AAQSkZJRgABAQAAAQABAAD/2wCEAAkGBwgHBhUIBwgWFRQVGRsUFBgXGBsXFxocIB0iGx4YGBUYHigmGCYlHx8UITEtJSosLi8uGyAzO0E4NykvLywBCgoKDg0OGhAQGysmICYwLTAsLC43LSwsLCwrNDcsLyw3Lyw3LCw3NCwsLywsLCwsLC0sLCwsLywsLCw0LCwsLP/AABEIAOEA4QMBEQACEQEDEQH/xAAcAAEAAQUBAQAAAAAAAAAAAAAABwECAwYIBQT/xABCEAEAAgACBAgKCAQHAQAAAAAAAQIDBAUGBxESMjQ2QXKRsRMWITFxc5KywdJRUlNVYYGDoRQjNcIVIlRiY6KjM//EABkBAQADAQEAAAAAAAAAAAAAAAABBAUDAv/EACgRAQABAwMCBwADAQAAAAAAAAABAgMxBBEyUXESExQhM1KxIkJhQf/aAAwDAQACEQMRAD8A2PX/AF2zWHnbaK0Pi8CKeTExI40z01rPRu6Z8+/97+n08THiqV7lyd9oR1i4uJjX4eNiTaZ882mZntleiIjCutSAAAAAAAAAAAAAAAAAAAAAAAK1taluFS0xP0x5JQN11L15zmRzlcnpbHnEwbTFeFad9qTPTwp8sx9O9Vv6amqN6cu1u7MTtKXfCU+vHazNlpzdjYlsbGti4k75tM2n0zO+W7EbRsz1qQAAAAAAAAAAAAAAAAAAAAAAAABTzg9rxn0r/qrdsuPk0dHvxy8Z2eAAAAAAAAAAAAAAAAAAAAAAAAAAAAAAAAAAAAAAAAAAAAAAAAAAAAAAAAAAAAAAAAAAAAAAAAAAH2aL0Vn9L4/gNG5W2Jbp3eaPTafJH5vFddNEb1SmKZnDedF7Lce8RfSukIr9NcOOFPt28kdkqletj+sO0WOsthy+zjV7Cj+ZhXv1rzHu7nCdXcl0izS+rxC1Y+7P/TF+d59Td6/ifKo6KW1B1ZnzaN3fqYnzJ9Vd6/h5VHRhvs71ct5stePRiW+Mp9Vc6o8ml4mtOoWh9G6Cxc/lLYkWw68KIm2+PP074dbWprqrimXiu1TETMIxaCuAAAAAAAAAAAAAAAAAAAA2jUrVDG1ixvD5iZpgVnda3Tafq0+M9CtfvxbjaMulu34uyZNHaPymjMrGVyOBFKR0R3zPTP4yzKqpqneVuIiI2h9LykAAAB4OvfNDM9T4w7WPkpeLnGUENhSAAAAAAAAAAAAAAAAAAAejq7ojF05pimQwp3cKd9p+rWPLNvh6ZhzuXIopmp6pp8U7J9yOUwMhlK5XK4cVpSODWIY1VU1TvK7EbRtDOhIAAAADwde+aGZ6nxh2sfJS8XOMoIbCkAAAAAAAAAAAAAAAAAAAlPZFouMLIYmlMSvlvPg6dWvn7Zn/AKs7WV7zFKzYp9t0hKTuAAAAAA8HXvmhmep8YdrHyUvFzjKCGwpAAAAAAAAAAAAAAAAAAKAnvUrKxlNVMvhbvLOHF59Nv8097GvzvcldtxtTD23J7AAfFpjSmV0Po+2dz191a9sz0REdMy90UTXO0IqqimN5RbpTaXpfM4kxo/DphV6PJw7/AJzPk/ZoUaOiM+6tN6qcPKnXjWaZ3/4tb2MP5HT01rp+vHm19VPHfWb73t7GH8h6e19f08yvqw53WzT+eytsrm9JTalo3WrwaRvj0xWJTTYt0zvEE3Kp9pl4rs8AAAAAAAAAAAAAAAAAAKW4oOjdGVimjcOkdFKx+0MOrMr8YfS8pAARhtizt5zGBkInyRFsWY/GZ4Md1u1oaKn2mpWvziEcrzgAAAAAAAAAAAAAAAAAAAAAAtvxZB0hkOQ4fUr3MKrMr8YZ0JAARFte5yYfqK+/dpaPhPdVv8mjrjiAAAAAAAAAAAAAAAAAAAAAAtvxZB0hkOQ4fUr3MKrMr8YZ0JAARFte5yYfqK+/dpaPhPdVv8mjrjiAAAAAAAAAAAAAAAAAAArFLWjfWsz+SNxXweJ9nPZJvBseDxPs57JN4NlLYeJwZ/lz2SbwbOjchyHD6te5h1ZX4wzoSAAiPa5S1tY8Oa1mf5Nej/fdpaOf4T3Vb/JpHg8T7OeyVveHHY8HifZz2SbwbHg8T7OeyTeDZSaWrG+1Zj8jcUSAAAAAAAAAAAAAAAJj2Uc1P1b/AAZer+Rbs8W5KrqAAAAAAAAAAjrbHj7sll8vv897X7I3f3Su6KPeZcL+IRe0VYAAAAAAAAAAAAAABMeyjmp+rf4MvV/It2eLclV1AAAAAAAAAARPtgx+FprBy+/i4U29q0x/a0dFH8ZlWvz7xDQl1wAAAAAAAAAAAAAAATHso5qfq3+DL1fyLdni3JVdQAAAAAAAAAEKbTcfw2t+JG/iVpT9t/fMtXSxtbhUvcmqrLkAAAAAAAAAAAAAAAmPZRzU/Vv8GXq/kW7PFuSq6gAAAAAAAAAIB1vx/wCJ1ozOJ/y2r7M8H4NmzG1ulRrneqXkOryAAAAAAAAAAAAAAA9XRmsumdFZb+G0dn5pTfNt0VpPlnzzvtWZcqrNFU71Q9RXVHtEvr8d9Zvve3sYfyPPp7X1/U+ZX1PHfWb73t7GH8h6e19f08yvqpbXjWaK/wBXt7GH8h6a19f082vqnDKXtiZSl7zvmaxM9jJnK7DMgAARttJ1i0xojTlMvo3PTh1nCi0xFaT5eFaN/wDmrPREL2ltUV0TNUf9V7tdUT7S1Px31m+97exh/Is+ntfX9cvMr6njvrN9729jD+Q9Pa+v6eZX1PHfWb72t7GH8h6e19f08yvq8HFxL42LOLi232tM2tP0zM75ntdojb2eFqQ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BW9ZpeaWjyxO6UCiQAAAAAAAAAAABbfiyDpDIchw+pXuYVWZX4wzoSAAiLa9zkw/UV9+7S0fCe6rf5NHXHEAAAAABQH2f4ZnPsJePHCfDLa9oWqWZyOkL6TyODNsHEmbW4Mb5pafPviOiZ3zv/AB3K+mvxVT4Zy63bcxO8NIW3FUAAAAAAAAAAAFt+LIOkMhyHD6le5hVZlfjDOhIACItr3OTD9RX37tLR8J7qt/k0dccQAAAAFAbLqbqpmtP52uJi4U1y9Zib3mN0Wj6tfpmfN+Cvfvxbj/XS3bmqf8TV/B5b7GGV4pW9oZcT/wCc+hEJQJrb/XMT0z3tizwhSr5PHdngAAAAAAAAAABbfiyDpDIchw+pXuYVWZX4wzoSAAiLa9zkw/UV9+7S0fCe6rf5NHXHEAAAAB9eif6hT0vFeE05dB5HkdfQxasr0M6Ev//Z"/>
          <p:cNvSpPr>
            <a:spLocks noChangeAspect="1" noChangeArrowheads="1"/>
          </p:cNvSpPr>
          <p:nvPr/>
        </p:nvSpPr>
        <p:spPr bwMode="auto">
          <a:xfrm>
            <a:off x="155651" y="-139776"/>
            <a:ext cx="304949" cy="29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62" name="AutoShape 13" descr="data:image/jpeg;base64,/9j/4AAQSkZJRgABAQAAAQABAAD/2wCEAAkGBwgHBhUIBwgWFRQVGRsUFBgXGBsXFxocIB0iGx4YGBUYHigmGCYlHx8UITEtJSosLi8uGyAzO0E4NykvLywBCgoKDg0OGhAQGysmICYwLTAsLC43LSwsLCwrNDcsLyw3Lyw3LCw3NCwsLywsLCwsLC0sLCwsLywsLCw0LCwsLP/AABEIAOEA4QMBEQACEQEDEQH/xAAcAAEAAQUBAQAAAAAAAAAAAAAABwECAwYIBQT/xABCEAEAAgACBAgKCAQHAQAAAAAAAQIDBAUGBxESMjQ2QXKRsRMWITFxc5KywdJRUlNVYYGDoRQjNcIVIlRiY6KjM//EABkBAQADAQEAAAAAAAAAAAAAAAABBAUDAv/EACgRAQABAwMCBwADAQAAAAAAAAABAgMxBBEyUXESExQhM1KxIkJhQf/aAAwDAQACEQMRAD8A2PX/AF2zWHnbaK0Pi8CKeTExI40z01rPRu6Z8+/97+n08THiqV7lyd9oR1i4uJjX4eNiTaZ882mZntleiIjCutSAAAAAAAAAAAAAAAAAAAAAAAK1taluFS0xP0x5JQN11L15zmRzlcnpbHnEwbTFeFad9qTPTwp8sx9O9Vv6amqN6cu1u7MTtKXfCU+vHazNlpzdjYlsbGti4k75tM2n0zO+W7EbRsz1qQAAAAAAAAAAAAAAAAAAAAAAAABTzg9rxn0r/qrdsuPk0dHvxy8Z2eAAAAAAAAAAAAAAAAAAAAAAAAAAAAAAAAAAAAAAAAAAAAAAAAAAAAAAAAAAAAAAAAAAAAAAAAAAH2aL0Vn9L4/gNG5W2Jbp3eaPTafJH5vFddNEb1SmKZnDedF7Lce8RfSukIr9NcOOFPt28kdkqletj+sO0WOsthy+zjV7Cj+ZhXv1rzHu7nCdXcl0izS+rxC1Y+7P/TF+d59Td6/ifKo6KW1B1ZnzaN3fqYnzJ9Vd6/h5VHRhvs71ct5stePRiW+Mp9Vc6o8ml4mtOoWh9G6Cxc/lLYkWw68KIm2+PP074dbWprqrimXiu1TETMIxaCuAAAAAAAAAAAAAAAAAAAA2jUrVDG1ixvD5iZpgVnda3Tafq0+M9CtfvxbjaMulu34uyZNHaPymjMrGVyOBFKR0R3zPTP4yzKqpqneVuIiI2h9LykAAAB4OvfNDM9T4w7WPkpeLnGUENhSAAAAAAAAAAAAAAAAAAAejq7ojF05pimQwp3cKd9p+rWPLNvh6ZhzuXIopmp6pp8U7J9yOUwMhlK5XK4cVpSODWIY1VU1TvK7EbRtDOhIAAAADwde+aGZ6nxh2sfJS8XOMoIbCkAAAAAAAAAAAAAAAAAAAlPZFouMLIYmlMSvlvPg6dWvn7Zn/AKs7WV7zFKzYp9t0hKTuAAAAAA8HXvmhmep8YdrHyUvFzjKCGwpAAAAAAAAAAAAAAAAAAKAnvUrKxlNVMvhbvLOHF59Nv8097GvzvcldtxtTD23J7AAfFpjSmV0Po+2dz191a9sz0REdMy90UTXO0IqqimN5RbpTaXpfM4kxo/DphV6PJw7/AJzPk/ZoUaOiM+6tN6qcPKnXjWaZ3/4tb2MP5HT01rp+vHm19VPHfWb73t7GH8h6e19f08yvqw53WzT+eytsrm9JTalo3WrwaRvj0xWJTTYt0zvEE3Kp9pl4rs8AAAAAAAAAAAAAAAAAAKW4oOjdGVimjcOkdFKx+0MOrMr8YfS8pAARhtizt5zGBkInyRFsWY/GZ4Md1u1oaKn2mpWvziEcrzgAAAAAAAAAAAAAAAAAAAAAAtvxZB0hkOQ4fUr3MKrMr8YZ0JAARFte5yYfqK+/dpaPhPdVv8mjrjiAAAAAAAAAAAAAAAAAAAAAAtvxZB0hkOQ4fUr3MKrMr8YZ0JAARFte5yYfqK+/dpaPhPdVv8mjrjiAAAAAAAAAAAAAAAAAAArFLWjfWsz+SNxXweJ9nPZJvBseDxPs57JN4NlLYeJwZ/lz2SbwbOjchyHD6te5h1ZX4wzoSAAiPa5S1tY8Oa1mf5Nej/fdpaOf4T3Vb/JpHg8T7OeyVveHHY8HifZz2SbwbHg8T7OeyTeDZSaWrG+1Zj8jcUSAAAAAAAAAAAAAAAJj2Uc1P1b/AAZer+Rbs8W5KrqAAAAAAAAAAjrbHj7sll8vv897X7I3f3Su6KPeZcL+IRe0VYAAAAAAAAAAAAAABMeyjmp+rf4MvV/It2eLclV1AAAAAAAAAARPtgx+FprBy+/i4U29q0x/a0dFH8ZlWvz7xDQl1wAAAAAAAAAAAAAAATHso5qfq3+DL1fyLdni3JVdQAAAAAAAAAEKbTcfw2t+JG/iVpT9t/fMtXSxtbhUvcmqrLkAAAAAAAAAAAAAAAmPZRzU/Vv8GXq/kW7PFuSq6gAAAAAAAAAIB1vx/wCJ1ozOJ/y2r7M8H4NmzG1ulRrneqXkOryAAAAAAAAAAAAAAA9XRmsumdFZb+G0dn5pTfNt0VpPlnzzvtWZcqrNFU71Q9RXVHtEvr8d9Zvve3sYfyPPp7X1/U+ZX1PHfWb73t7GH8h6e19f08yvqpbXjWaK/wBXt7GH8h6a19f082vqnDKXtiZSl7zvmaxM9jJnK7DMgAARttJ1i0xojTlMvo3PTh1nCi0xFaT5eFaN/wDmrPREL2ltUV0TNUf9V7tdUT7S1Px31m+97exh/Is+ntfX9cvMr6njvrN9729jD+Q9Pa+v6eZX1PHfWb72t7GH8h6e19f08yvq8HFxL42LOLi232tM2tP0zM75ntdojb2eFqQ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BW9ZpeaWjyxO6UCiQAAAAAAAAAAABbfiyDpDIchw+pXuYVWZX4wzoSAAiLa9zkw/UV9+7S0fCe6rf5NHXHEAAAAABQH2f4ZnPsJePHCfDLa9oWqWZyOkL6TyODNsHEmbW4Mb5pafPviOiZ3zv/AB3K+mvxVT4Zy63bcxO8NIW3FUAAAAAAAAAAAFt+LIOkMhyHD6le5hVZlfjDOhIACItr3OTD9RX37tLR8J7qt/k0dccQAAAAFAbLqbqpmtP52uJi4U1y9Zib3mN0Wj6tfpmfN+Cvfvxbj/XS3bmqf8TV/B5b7GGV4pW9oZcT/wCc+hEJQJrb/XMT0z3tizwhSr5PHdngAAAAAAAAAABbfiyDpDIchw+pXuYVWZX4wzoSAAiLa9zkw/UV9+7S0fCe6rf5NHXHEAAAAB9eif6hT0vFeE05dB5HkdfQxasr0M6Ev//Z"/>
          <p:cNvSpPr>
            <a:spLocks noChangeAspect="1" noChangeArrowheads="1"/>
          </p:cNvSpPr>
          <p:nvPr/>
        </p:nvSpPr>
        <p:spPr bwMode="auto">
          <a:xfrm>
            <a:off x="308125" y="7680"/>
            <a:ext cx="304949" cy="29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0" name="29 CuadroTexto"/>
          <p:cNvSpPr txBox="1"/>
          <p:nvPr/>
        </p:nvSpPr>
        <p:spPr>
          <a:xfrm>
            <a:off x="666903" y="8302525"/>
            <a:ext cx="4826893" cy="6849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Sur – </a:t>
            </a:r>
            <a:r>
              <a:rPr lang="es-ES" dirty="0" smtClean="0"/>
              <a:t>Sur / triangular </a:t>
            </a:r>
            <a:endParaRPr lang="es-ES" dirty="0"/>
          </a:p>
        </p:txBody>
      </p:sp>
      <p:pic>
        <p:nvPicPr>
          <p:cNvPr id="29" name="14 Imagen" descr="C:\Documents and Settings\bdiaz\Escritorio\PROYECTO PILOTO\fotos mined\Fotos\numeros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00" y="2395873"/>
            <a:ext cx="428843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30 Diagrama"/>
          <p:cNvGraphicFramePr/>
          <p:nvPr>
            <p:extLst>
              <p:ext uri="{D42A27DB-BD31-4B8C-83A1-F6EECF244321}">
                <p14:modId xmlns:p14="http://schemas.microsoft.com/office/powerpoint/2010/main" val="4224605984"/>
              </p:ext>
            </p:extLst>
          </p:nvPr>
        </p:nvGraphicFramePr>
        <p:xfrm>
          <a:off x="7078464" y="2063154"/>
          <a:ext cx="5115347" cy="324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2" name="Picture 2" descr="La voz del alumnado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349" y="2179158"/>
            <a:ext cx="3445882" cy="302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Mapa"/>
          <p:cNvPicPr preferRelativeResize="0"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895" y="5452864"/>
            <a:ext cx="2250443" cy="27833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7057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lecha curvada hacia la derecha"/>
          <p:cNvSpPr/>
          <p:nvPr/>
        </p:nvSpPr>
        <p:spPr bwMode="auto">
          <a:xfrm>
            <a:off x="1792895" y="5884912"/>
            <a:ext cx="893081" cy="1512168"/>
          </a:xfrm>
          <a:prstGeom prst="curvedRightArrow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小塚ゴシック Pr6N EL" charset="0"/>
              <a:cs typeface="小塚ゴシック Pr6N EL" charset="0"/>
              <a:sym typeface="Gill Sans" charset="0"/>
            </a:endParaRPr>
          </a:p>
        </p:txBody>
      </p:sp>
      <p:sp>
        <p:nvSpPr>
          <p:cNvPr id="8" name="7 Flecha curvada hacia arriba"/>
          <p:cNvSpPr/>
          <p:nvPr/>
        </p:nvSpPr>
        <p:spPr bwMode="auto">
          <a:xfrm rot="16651565">
            <a:off x="3373771" y="6303982"/>
            <a:ext cx="1596692" cy="857049"/>
          </a:xfrm>
          <a:prstGeom prst="curvedUpArrow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小塚ゴシック Pr6N EL" charset="0"/>
              <a:cs typeface="小塚ゴシック Pr6N EL" charset="0"/>
              <a:sym typeface="Gill Sans" charset="0"/>
            </a:endParaRPr>
          </a:p>
        </p:txBody>
      </p:sp>
      <p:pic>
        <p:nvPicPr>
          <p:cNvPr id="55298" name="Picture 2" descr="http://4.bp.blogspot.com/_ZSYIPT9SKoo/TQFLOgF_OOI/AAAAAAAAAek/Y9PjdznoqnE/s1600/redes_cnocimient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8584" y="5596880"/>
            <a:ext cx="3528392" cy="2649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8996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" y="-358037"/>
            <a:ext cx="262663" cy="7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0030" tIns="65016" rIns="130030" bIns="65016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511112" y="1142554"/>
            <a:ext cx="11777308" cy="647783"/>
          </a:xfrm>
          <a:prstGeom prst="rect">
            <a:avLst/>
          </a:prstGeom>
        </p:spPr>
        <p:txBody>
          <a:bodyPr wrap="square" lIns="92878" tIns="46439" rIns="92878" bIns="46439">
            <a:spAutoFit/>
          </a:bodyPr>
          <a:lstStyle/>
          <a:p>
            <a:pPr marL="406345" indent="-406345"/>
            <a:r>
              <a:rPr lang="es-ES" sz="3600" b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Fortalecimiento de los Programas de Educación Fiscal  </a:t>
            </a:r>
            <a:endParaRPr lang="es-ES" sz="3600" b="1" dirty="0">
              <a:solidFill>
                <a:schemeClr val="accent2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Rectangle 5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130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" name="Rectangle 7">
            <a:hlinkClick r:id=""/>
          </p:cNvPr>
          <p:cNvSpPr>
            <a:spLocks noChangeArrowheads="1"/>
          </p:cNvSpPr>
          <p:nvPr/>
        </p:nvSpPr>
        <p:spPr bwMode="auto">
          <a:xfrm>
            <a:off x="0" y="29184600"/>
            <a:ext cx="62833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null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613968" y="2183303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Resultados previstos: </a:t>
            </a:r>
            <a:r>
              <a:rPr lang="es-ES" sz="3200" dirty="0" smtClean="0"/>
              <a:t>autodiagnóstico 2013  </a:t>
            </a:r>
            <a:endParaRPr lang="es-ES" sz="3200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623941313"/>
              </p:ext>
            </p:extLst>
          </p:nvPr>
        </p:nvGraphicFramePr>
        <p:xfrm>
          <a:off x="2541960" y="3076600"/>
          <a:ext cx="8669867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8 Conector recto de flecha"/>
          <p:cNvCxnSpPr/>
          <p:nvPr/>
        </p:nvCxnSpPr>
        <p:spPr bwMode="auto">
          <a:xfrm rot="5400000">
            <a:off x="-211978" y="6019014"/>
            <a:ext cx="5000660" cy="1588"/>
          </a:xfrm>
          <a:prstGeom prst="straightConnector1">
            <a:avLst/>
          </a:prstGeom>
          <a:ln>
            <a:headEnd type="arrow"/>
            <a:tailEnd type="arrow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0" y="5448304"/>
            <a:ext cx="2216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Gestión conocimiento 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82238309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333CF4-B9A9-4B2B-A3D4-4F96083B9538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90525" y="1203325"/>
            <a:ext cx="121189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345" indent="-406345" algn="ctr">
              <a:defRPr/>
            </a:pP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Resultados: institucionalización en </a:t>
            </a:r>
            <a:r>
              <a:rPr lang="es-ES" sz="4000" b="1" dirty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Hacienda 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554384" y="7613104"/>
            <a:ext cx="1396955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2800" b="1" dirty="0">
                <a:latin typeface="+mn-lt"/>
                <a:ea typeface="小塚ゴシック Pr6N EL" charset="0"/>
                <a:cs typeface="小塚ゴシック Pr6N EL" charset="0"/>
                <a:sym typeface="Gill Sans" charset="0"/>
              </a:rPr>
              <a:t>P</a:t>
            </a:r>
            <a:r>
              <a:rPr lang="es-ES_tradnl" sz="2800" b="1" dirty="0" smtClean="0">
                <a:latin typeface="+mn-lt"/>
                <a:ea typeface="小塚ゴシック Pr6N EL" charset="0"/>
                <a:cs typeface="小塚ゴシック Pr6N EL" charset="0"/>
                <a:sym typeface="Gill Sans" charset="0"/>
              </a:rPr>
              <a:t>lanificación estratégica del PNEF Brasil y la operativa de Paraguay (2013)</a:t>
            </a:r>
          </a:p>
          <a:p>
            <a:pPr algn="ctr">
              <a:defRPr/>
            </a:pPr>
            <a:endParaRPr lang="es-ES_tradnl" sz="1600" dirty="0" smtClean="0">
              <a:latin typeface="+mn-lt"/>
              <a:ea typeface="小塚ゴシック Pr6N EL" charset="0"/>
              <a:cs typeface="小塚ゴシック Pr6N EL" charset="0"/>
              <a:sym typeface="Gill Sans" charset="0"/>
            </a:endParaRPr>
          </a:p>
          <a:p>
            <a:pPr algn="ctr">
              <a:defRPr/>
            </a:pPr>
            <a:r>
              <a:rPr lang="es-ES_tradnl" sz="2800" b="1" dirty="0" smtClean="0">
                <a:latin typeface="+mn-lt"/>
                <a:ea typeface="小塚ゴシック Pr6N EL" charset="0"/>
                <a:cs typeface="小塚ゴシック Pr6N EL" charset="0"/>
                <a:sym typeface="Gill Sans" charset="0"/>
              </a:rPr>
              <a:t>Creación DTO. de formación y difusión de la Cultura Tributaria </a:t>
            </a:r>
          </a:p>
          <a:p>
            <a:pPr algn="ctr">
              <a:defRPr/>
            </a:pPr>
            <a:r>
              <a:rPr lang="es-ES_tradnl" sz="2800" b="1" dirty="0" smtClean="0">
                <a:latin typeface="+mn-lt"/>
                <a:ea typeface="小塚ゴシック Pr6N EL" charset="0"/>
                <a:cs typeface="小塚ゴシック Pr6N EL" charset="0"/>
                <a:sym typeface="Gill Sans" charset="0"/>
              </a:rPr>
              <a:t>en Paraguay (2014)  </a:t>
            </a:r>
          </a:p>
        </p:txBody>
      </p:sp>
      <p:pic>
        <p:nvPicPr>
          <p:cNvPr id="4102" name="Picture 2" descr="http://www.set.gov.py/informa_set/content/image/source0000000074/IMA00000600000006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911800"/>
            <a:ext cx="5676900" cy="39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2" y="2932583"/>
            <a:ext cx="5598611" cy="413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1 Rectángulo"/>
          <p:cNvSpPr/>
          <p:nvPr/>
        </p:nvSpPr>
        <p:spPr>
          <a:xfrm>
            <a:off x="1389832" y="1067645"/>
            <a:ext cx="12118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Resultados: alianza con el sistema educativo </a:t>
            </a:r>
            <a:r>
              <a:rPr lang="es-ES" sz="4400" b="1" dirty="0" smtClean="0">
                <a:latin typeface="Gill Sans MT" pitchFamily="34" charset="0"/>
              </a:rPr>
              <a:t> </a:t>
            </a:r>
            <a:endParaRPr lang="es-ES" sz="4400" b="1" dirty="0">
              <a:latin typeface="Gill Sans MT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238125" y="7882970"/>
            <a:ext cx="127666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eaLnBrk="1" hangingPunct="1"/>
            <a:r>
              <a:rPr lang="es-ES" sz="2800" b="1" dirty="0" smtClean="0"/>
              <a:t>Inclusión en programas de estudio de primaria y secundaria del Ministerio de Educación Pública de Costa Rica: + de 100.000 estudiantes en 2015. </a:t>
            </a:r>
            <a:endParaRPr lang="es-E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6" y="1958801"/>
            <a:ext cx="5561159" cy="531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488" y="1862573"/>
            <a:ext cx="4824536" cy="550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221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B2F693-D2DF-4468-B9CD-2B6E2C9EC300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FFFFF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FFFFF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3" name="AutoShape 2" descr="http://www.google.es/url?sa=i&amp;source=images&amp;cd=&amp;docid=Jg3VDgutHM3lYM&amp;tbnid=4X3lL5qc64R0SM:&amp;ved=0CAUQjBw&amp;url=http%3A%2F%2Fwww.poderpda.com%2Fwp-content%2Fuploads%2F2011%2F04%2FlogoUNAM.jpg&amp;ei=CQ-wU87eDNG10QWVpoGQBA&amp;psig=AFQjCNHLzecqbbGdl6Q_DRXx5q1WdVMenA&amp;ust=1404133513295381"/>
          <p:cNvSpPr>
            <a:spLocks noChangeAspect="1" noChangeArrowheads="1"/>
          </p:cNvSpPr>
          <p:nvPr/>
        </p:nvSpPr>
        <p:spPr bwMode="auto">
          <a:xfrm>
            <a:off x="63500" y="-136525"/>
            <a:ext cx="11344275" cy="127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9" name="AutoShape 4" descr="http://www.google.es/url?sa=i&amp;source=images&amp;cd=&amp;docid=Jg3VDgutHM3lYM&amp;tbnid=4X3lL5qc64R0SM:&amp;ved=0CAUQjBw&amp;url=http%3A%2F%2Fwww.poderpda.com%2Fwp-content%2Fuploads%2F2011%2F04%2FlogoUNAM.jpg&amp;ei=CQ-wU87eDNG10QWVpoGQBA&amp;psig=AFQjCNHLzecqbbGdl6Q_DRXx5q1WdVMenA&amp;ust=1404133513295381"/>
          <p:cNvSpPr>
            <a:spLocks noChangeAspect="1" noChangeArrowheads="1"/>
          </p:cNvSpPr>
          <p:nvPr/>
        </p:nvSpPr>
        <p:spPr bwMode="auto">
          <a:xfrm>
            <a:off x="-338360" y="0"/>
            <a:ext cx="11344275" cy="127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1" name="AutoShape 9" descr="http://www.google.es/url?sa=i&amp;source=images&amp;cd=&amp;docid=YUuCAEq9wW5pmM&amp;tbnid=BPBjwfaEnBwMqM:&amp;ved=0CAUQjBw&amp;url=http%3A%2F%2F2.bp.blogspot.com%2F-jdXCIv_-H5g%2FT9V23uCYECI%2FAAAAAAAABQI%2FVbNHmnBuWws%2Fs200%2FLogo%2BUpana.png&amp;ei=NBewU9adN7GV0QX0y4DABA&amp;psig=AFQjCNEx59Np6PbsLxDGqNPzCbk3HD_LAQ&amp;ust=1404135604966149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4" name="AutoShape 11" descr="http://www.google.es/url?sa=i&amp;source=images&amp;cd=&amp;docid=YUuCAEq9wW5pmM&amp;tbnid=BPBjwfaEnBwMqM:&amp;ved=0CAUQjBw&amp;url=http%3A%2F%2F2.bp.blogspot.com%2F-jdXCIv_-H5g%2FT9V23uCYECI%2FAAAAAAAABQI%2FVbNHmnBuWws%2Fs200%2FLogo%2BUpana.png&amp;ei=NBewU9adN7GV0QX0y4DABA&amp;psig=AFQjCNEx59Np6PbsLxDGqNPzCbk3HD_LAQ&amp;ust=1404135604966149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5" name="AutoShape 13" descr="http://www.google.es/url?sa=i&amp;source=images&amp;cd=&amp;docid=YUuCAEq9wW5pmM&amp;tbnid=BPBjwfaEnBwMqM:&amp;ved=0CAUQjBw&amp;url=http%3A%2F%2F2.bp.blogspot.com%2F-jdXCIv_-H5g%2FT9V23uCYECI%2FAAAAAAAABQI%2FVbNHmnBuWws%2Fs200%2FLogo%2BUpana.png&amp;ei=NBewU9adN7GV0QX0y4DABA&amp;psig=AFQjCNEx59Np6PbsLxDGqNPzCbk3HD_LAQ&amp;ust=1404135604966149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26" name="25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2120" y="3053925"/>
            <a:ext cx="460851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/>
          <a:srcRect l="17773" t="23633" r="18506" b="15820"/>
          <a:stretch>
            <a:fillRect/>
          </a:stretch>
        </p:blipFill>
        <p:spPr bwMode="auto">
          <a:xfrm>
            <a:off x="185171" y="4477313"/>
            <a:ext cx="3675279" cy="261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258" y="4409748"/>
            <a:ext cx="3875632" cy="297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 Rectángulo"/>
          <p:cNvSpPr/>
          <p:nvPr/>
        </p:nvSpPr>
        <p:spPr>
          <a:xfrm>
            <a:off x="2464851" y="2338950"/>
            <a:ext cx="21627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Motivación </a:t>
            </a:r>
            <a:endParaRPr lang="es-E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27 Rectángulo"/>
          <p:cNvSpPr/>
          <p:nvPr/>
        </p:nvSpPr>
        <p:spPr>
          <a:xfrm>
            <a:off x="4680431" y="2522451"/>
            <a:ext cx="21820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Innovación </a:t>
            </a:r>
            <a:endParaRPr lang="es-E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28 Rectángulo"/>
          <p:cNvSpPr/>
          <p:nvPr/>
        </p:nvSpPr>
        <p:spPr>
          <a:xfrm>
            <a:off x="6862440" y="2784061"/>
            <a:ext cx="27606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Brecha digital  </a:t>
            </a:r>
            <a:endParaRPr lang="es-E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29 Rectángulo"/>
          <p:cNvSpPr/>
          <p:nvPr/>
        </p:nvSpPr>
        <p:spPr>
          <a:xfrm>
            <a:off x="8930542" y="3302616"/>
            <a:ext cx="38619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Nuevos aprendizajes </a:t>
            </a:r>
            <a:endParaRPr lang="es-E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30 Rectángulo"/>
          <p:cNvSpPr/>
          <p:nvPr/>
        </p:nvSpPr>
        <p:spPr>
          <a:xfrm>
            <a:off x="259266" y="1877754"/>
            <a:ext cx="23214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Integración  </a:t>
            </a:r>
            <a:endParaRPr lang="es-E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10229" y="8353495"/>
            <a:ext cx="12728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Guatemala, México, Honduras, Costa Rica, El Salvador, Ecuador, Paraguay, Perú, Bolivia y Chile.  </a:t>
            </a:r>
            <a:endParaRPr lang="es-ES" sz="2800" dirty="0"/>
          </a:p>
        </p:txBody>
      </p:sp>
      <p:sp>
        <p:nvSpPr>
          <p:cNvPr id="10" name="9 Rectángulo"/>
          <p:cNvSpPr/>
          <p:nvPr/>
        </p:nvSpPr>
        <p:spPr>
          <a:xfrm>
            <a:off x="685634" y="7545130"/>
            <a:ext cx="121189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345" indent="-406345" algn="ctr">
              <a:defRPr/>
            </a:pPr>
            <a:r>
              <a:rPr lang="es-ES" sz="4000" b="1" dirty="0" smtClean="0">
                <a:solidFill>
                  <a:srgbClr val="333399"/>
                </a:solidFill>
                <a:latin typeface="Gill Sans MT"/>
                <a:ea typeface="小塚ゴシック Pr6N EL" charset="0"/>
                <a:cs typeface="Arial" pitchFamily="34" charset="0"/>
                <a:sym typeface="Gill Sans" charset="0"/>
              </a:rPr>
              <a:t>Iniciativa regional de multimedia    </a:t>
            </a:r>
            <a:endParaRPr lang="es-ES" sz="4000" b="1" dirty="0">
              <a:solidFill>
                <a:srgbClr val="333399"/>
              </a:solidFill>
              <a:latin typeface="Gill Sans MT"/>
              <a:ea typeface="小塚ゴシック Pr6N EL" charset="0"/>
              <a:cs typeface="Arial" pitchFamily="34" charset="0"/>
              <a:sym typeface="Gill Sans" charset="0"/>
            </a:endParaRPr>
          </a:p>
        </p:txBody>
      </p:sp>
      <p:sp>
        <p:nvSpPr>
          <p:cNvPr id="20" name="1 Rectángulo"/>
          <p:cNvSpPr/>
          <p:nvPr/>
        </p:nvSpPr>
        <p:spPr>
          <a:xfrm>
            <a:off x="1965896" y="1132384"/>
            <a:ext cx="12118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Resultados: alianza con el sistema educativo </a:t>
            </a:r>
            <a:r>
              <a:rPr lang="es-ES" sz="4400" b="1" dirty="0" smtClean="0">
                <a:latin typeface="Gill Sans MT" pitchFamily="34" charset="0"/>
              </a:rPr>
              <a:t> </a:t>
            </a:r>
            <a:endParaRPr lang="es-ES" sz="4400" b="1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00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 l="30029" t="13672" r="27490" b="5273"/>
          <a:stretch>
            <a:fillRect/>
          </a:stretch>
        </p:blipFill>
        <p:spPr bwMode="auto">
          <a:xfrm>
            <a:off x="304801" y="406401"/>
            <a:ext cx="6177280" cy="883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13379" t="21679" r="14844" b="12890"/>
          <a:stretch>
            <a:fillRect/>
          </a:stretch>
        </p:blipFill>
        <p:spPr bwMode="auto">
          <a:xfrm>
            <a:off x="6764302" y="508001"/>
            <a:ext cx="5834098" cy="3989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 l="17773" t="23633" r="18506" b="15820"/>
          <a:stretch>
            <a:fillRect/>
          </a:stretch>
        </p:blipFill>
        <p:spPr bwMode="auto">
          <a:xfrm>
            <a:off x="6604001" y="4876800"/>
            <a:ext cx="5994399" cy="427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542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RESENTACIÓN FIIAPP 23 de mayo2">
  <a:themeElements>
    <a:clrScheme name="Diapo conte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apo contenido">
      <a:majorFont>
        <a:latin typeface="Gill Sans"/>
        <a:ea typeface="小塚ゴシック Pr6N EL"/>
        <a:cs typeface="小塚ゴシック Pr6N EL"/>
      </a:majorFont>
      <a:minorFont>
        <a:latin typeface="Gill Sans MT"/>
        <a:ea typeface="小塚ゴシック Pr6N EL"/>
        <a:cs typeface="小塚ゴシック Pr6N E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小塚ゴシック Pr6N EL" charset="0"/>
            <a:cs typeface="小塚ゴシック Pr6N EL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小塚ゴシック Pr6N EL" charset="0"/>
            <a:cs typeface="小塚ゴシック Pr6N EL" charset="0"/>
            <a:sym typeface="Gill Sans" charset="0"/>
          </a:defRPr>
        </a:defPPr>
      </a:lstStyle>
    </a:lnDef>
  </a:objectDefaults>
  <a:extraClrSchemeLst>
    <a:extraClrScheme>
      <a:clrScheme name="Diapo conte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FIIAPP 23 de mayo2</Template>
  <TotalTime>6680</TotalTime>
  <Pages>0</Pages>
  <Words>828</Words>
  <Characters>0</Characters>
  <Application>Microsoft Office PowerPoint</Application>
  <PresentationFormat>Personalizado</PresentationFormat>
  <Lines>0</Lines>
  <Paragraphs>202</Paragraphs>
  <Slides>21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Arial</vt:lpstr>
      <vt:lpstr>Calibri</vt:lpstr>
      <vt:lpstr>Gill Sans</vt:lpstr>
      <vt:lpstr>Gill Sans MT</vt:lpstr>
      <vt:lpstr>Times New Roman</vt:lpstr>
      <vt:lpstr>Wingdings 2</vt:lpstr>
      <vt:lpstr>小塚ゴシック Pr6N EL</vt:lpstr>
      <vt:lpstr>PRESENTACIÓN FIIAPP 23 de mayo2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borja.diaz@fiiapp.org Twitter: @culturafiscal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Borja Diaz</dc:creator>
  <cp:lastModifiedBy>Euro Social</cp:lastModifiedBy>
  <cp:revision>268</cp:revision>
  <cp:lastPrinted>2014-06-24T07:12:21Z</cp:lastPrinted>
  <dcterms:created xsi:type="dcterms:W3CDTF">2014-06-24T07:10:28Z</dcterms:created>
  <dcterms:modified xsi:type="dcterms:W3CDTF">2014-10-21T12:31:01Z</dcterms:modified>
</cp:coreProperties>
</file>